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9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469" r:id="rId3"/>
    <p:sldId id="443" r:id="rId4"/>
    <p:sldId id="504" r:id="rId5"/>
    <p:sldId id="503" r:id="rId6"/>
    <p:sldId id="445" r:id="rId7"/>
    <p:sldId id="446" r:id="rId8"/>
    <p:sldId id="387" r:id="rId9"/>
    <p:sldId id="425" r:id="rId10"/>
    <p:sldId id="437" r:id="rId11"/>
    <p:sldId id="399" r:id="rId12"/>
    <p:sldId id="430" r:id="rId13"/>
    <p:sldId id="376" r:id="rId14"/>
    <p:sldId id="440" r:id="rId15"/>
    <p:sldId id="441" r:id="rId16"/>
    <p:sldId id="432" r:id="rId17"/>
    <p:sldId id="361" r:id="rId18"/>
    <p:sldId id="362" r:id="rId19"/>
    <p:sldId id="461" r:id="rId20"/>
    <p:sldId id="414" r:id="rId21"/>
    <p:sldId id="447" r:id="rId22"/>
    <p:sldId id="451" r:id="rId23"/>
    <p:sldId id="454" r:id="rId24"/>
    <p:sldId id="457" r:id="rId25"/>
    <p:sldId id="485" r:id="rId26"/>
    <p:sldId id="484" r:id="rId27"/>
    <p:sldId id="483" r:id="rId28"/>
    <p:sldId id="501" r:id="rId29"/>
    <p:sldId id="482" r:id="rId30"/>
    <p:sldId id="480" r:id="rId31"/>
    <p:sldId id="479" r:id="rId32"/>
    <p:sldId id="481" r:id="rId33"/>
    <p:sldId id="375" r:id="rId34"/>
  </p:sldIdLst>
  <p:sldSz cx="9144000" cy="6858000" type="screen4x3"/>
  <p:notesSz cx="7104063" cy="102346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rgbClr val="00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rgbClr val="00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rgbClr val="00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rgbClr val="0000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FF6DC4"/>
    <a:srgbClr val="FF4F4F"/>
    <a:srgbClr val="3399FF"/>
    <a:srgbClr val="54D454"/>
    <a:srgbClr val="FFFF00"/>
    <a:srgbClr val="33CC33"/>
    <a:srgbClr val="6600FF"/>
    <a:srgbClr val="3333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35" autoAdjust="0"/>
    <p:restoredTop sz="97054" autoAdjust="0"/>
  </p:normalViewPr>
  <p:slideViewPr>
    <p:cSldViewPr>
      <p:cViewPr varScale="1">
        <p:scale>
          <a:sx n="127" d="100"/>
          <a:sy n="127" d="100"/>
        </p:scale>
        <p:origin x="822" y="12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50" d="100"/>
          <a:sy n="50" d="100"/>
        </p:scale>
        <p:origin x="-4608" y="-1392"/>
      </p:cViewPr>
      <p:guideLst>
        <p:guide orient="horz" pos="3223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465123" y="9810947"/>
            <a:ext cx="565866" cy="32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967" tIns="46650" rIns="94967" bIns="46650" anchor="ctr">
            <a:spAutoFit/>
          </a:bodyPr>
          <a:lstStyle>
            <a:lvl1pPr defTabSz="9604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 defTabSz="9604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60438" defTabSz="9604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9863" defTabSz="9604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19288" defTabSz="9604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76488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33688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90888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48088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182192C2-9DAB-4914-BC17-32382F23D357}" type="slidenum">
              <a:rPr lang="de-DE" altLang="de-DE" sz="1500" b="0">
                <a:latin typeface="Arial" charset="0"/>
              </a:rPr>
              <a:pPr algn="r"/>
              <a:t>‹Nr.›</a:t>
            </a:fld>
            <a:endParaRPr lang="de-DE" altLang="de-DE" sz="1500" b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86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785" y="4865689"/>
            <a:ext cx="5210493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67" tIns="46650" rIns="94967" bIns="466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893763"/>
            <a:ext cx="4783137" cy="35861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465123" y="9810947"/>
            <a:ext cx="565866" cy="32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967" tIns="46650" rIns="94967" bIns="46650" anchor="ctr">
            <a:spAutoFit/>
          </a:bodyPr>
          <a:lstStyle>
            <a:lvl1pPr defTabSz="9604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 defTabSz="9604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60438" defTabSz="9604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9863" defTabSz="9604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19288" defTabSz="9604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76488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33688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90888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48088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5D065E38-4EF6-47B2-A32D-CA5D3AF9F8D6}" type="slidenum">
              <a:rPr lang="de-DE" altLang="de-DE" sz="1500" b="0">
                <a:latin typeface="Arial" charset="0"/>
              </a:rPr>
              <a:pPr algn="r"/>
              <a:t>‹Nr.›</a:t>
            </a:fld>
            <a:endParaRPr lang="de-DE" altLang="de-DE" sz="1500" b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153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597843"/>
      </p:ext>
    </p:extLst>
  </p:cSld>
  <p:clrMapOvr>
    <a:masterClrMapping/>
  </p:clrMapOvr>
  <p:transition spd="med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9503979"/>
      </p:ext>
    </p:extLst>
  </p:cSld>
  <p:clrMapOvr>
    <a:masterClrMapping/>
  </p:clrMapOvr>
  <p:transition spd="med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96050" y="914400"/>
            <a:ext cx="1962150" cy="5105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914400"/>
            <a:ext cx="5734050" cy="5105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1709662"/>
      </p:ext>
    </p:extLst>
  </p:cSld>
  <p:clrMapOvr>
    <a:masterClrMapping/>
  </p:clrMapOvr>
  <p:transition spd="med"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7848600" cy="533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09600" y="1905000"/>
            <a:ext cx="78486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017794"/>
      </p:ext>
    </p:extLst>
  </p:cSld>
  <p:clrMapOvr>
    <a:masterClrMapping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970740"/>
      </p:ext>
    </p:extLst>
  </p:cSld>
  <p:clrMapOvr>
    <a:masterClrMapping/>
  </p:clrMapOvr>
  <p:transition spd="med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32901353"/>
      </p:ext>
    </p:extLst>
  </p:cSld>
  <p:clrMapOvr>
    <a:masterClrMapping/>
  </p:clrMapOvr>
  <p:transition spd="med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0100" y="19050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163908"/>
      </p:ext>
    </p:extLst>
  </p:cSld>
  <p:clrMapOvr>
    <a:masterClrMapping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8074443"/>
      </p:ext>
    </p:extLst>
  </p:cSld>
  <p:clrMapOvr>
    <a:masterClrMapping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6065763"/>
      </p:ext>
    </p:extLst>
  </p:cSld>
  <p:clrMapOvr>
    <a:masterClrMapping/>
  </p:clrMapOvr>
  <p:transition spd="med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454641"/>
      </p:ext>
    </p:extLst>
  </p:cSld>
  <p:clrMapOvr>
    <a:masterClrMapping/>
  </p:clrMapOvr>
  <p:transition spd="med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60327189"/>
      </p:ext>
    </p:extLst>
  </p:cSld>
  <p:clrMapOvr>
    <a:masterClrMapping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42507165"/>
      </p:ext>
    </p:extLst>
  </p:cSld>
  <p:clrMapOvr>
    <a:masterClrMapping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8156575" y="6510338"/>
            <a:ext cx="8778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0">
                <a:solidFill>
                  <a:srgbClr val="6600FF"/>
                </a:solidFill>
                <a:latin typeface="Arial" charset="0"/>
              </a:rPr>
              <a:t>Seite:</a:t>
            </a:r>
            <a:fld id="{1FD3F636-3B08-4915-BB9B-3D86CD7EA85C}" type="slidenum">
              <a:rPr lang="de-DE" altLang="de-DE" sz="1200" b="0">
                <a:solidFill>
                  <a:srgbClr val="6600FF"/>
                </a:solidFill>
                <a:latin typeface="Arial" charset="0"/>
              </a:rPr>
              <a:pPr/>
              <a:t>‹Nr.›</a:t>
            </a:fld>
            <a:endParaRPr lang="de-DE" altLang="de-DE" sz="1200" b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1524000"/>
            <a:ext cx="9132888" cy="152400"/>
            <a:chOff x="0" y="900"/>
            <a:chExt cx="5753" cy="96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0" y="900"/>
              <a:ext cx="5753" cy="47"/>
            </a:xfrm>
            <a:prstGeom prst="rect">
              <a:avLst/>
            </a:prstGeom>
            <a:solidFill>
              <a:srgbClr val="66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0" y="972"/>
              <a:ext cx="5753" cy="24"/>
            </a:xfrm>
            <a:prstGeom prst="rect">
              <a:avLst/>
            </a:prstGeom>
            <a:solidFill>
              <a:srgbClr val="66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14400"/>
            <a:ext cx="7848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/>
            </a:r>
            <a:br>
              <a:rPr lang="de-DE" altLang="de-DE" smtClean="0"/>
            </a:br>
            <a:endParaRPr lang="de-DE" altLang="de-DE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784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8516938" y="6486525"/>
            <a:ext cx="53498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D65735AF-F661-4C9A-8772-8855D476BF5E}" type="slidenum">
              <a:rPr lang="de-DE" altLang="de-DE" sz="1400" b="0">
                <a:solidFill>
                  <a:schemeClr val="tx1"/>
                </a:solidFill>
                <a:latin typeface="Arial" charset="0"/>
              </a:rPr>
              <a:pPr algn="r"/>
              <a:t>‹Nr.›</a:t>
            </a:fld>
            <a:endParaRPr lang="de-DE" altLang="de-DE" sz="14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0" y="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7772400" y="0"/>
            <a:ext cx="137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e-DE" alt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0" y="381000"/>
            <a:ext cx="121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e-DE" altLang="de-DE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49" name="Picture 25" descr="D:\EGG Sek II\Logos\Logo-EGG.bmp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143000" cy="101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WordArt 26"/>
          <p:cNvSpPr>
            <a:spLocks noChangeArrowheads="1" noChangeShapeType="1" noTextEdit="1"/>
          </p:cNvSpPr>
          <p:nvPr/>
        </p:nvSpPr>
        <p:spPr bwMode="auto">
          <a:xfrm>
            <a:off x="1676400" y="381000"/>
            <a:ext cx="64770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Ev. Gesamtschule Gelsenkirchen-Bismarck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33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33CC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33CC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33CC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33CC"/>
          </a:solidFill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33CC"/>
          </a:solidFill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33CC"/>
          </a:solidFill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33CC"/>
          </a:solidFill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33CC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l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400">
          <a:solidFill>
            <a:schemeClr val="bg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bg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bg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bg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bg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N:\Fotos\Fotos für Aushang\26c-Schüler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500" y="3302494"/>
            <a:ext cx="1821923" cy="120662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457200" y="3886200"/>
            <a:ext cx="251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e-DE" alt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4267200" y="4953000"/>
            <a:ext cx="327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e-DE" alt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55" name="Rectangle 35"/>
          <p:cNvSpPr>
            <a:spLocks noGrp="1" noChangeArrowheads="1"/>
          </p:cNvSpPr>
          <p:nvPr>
            <p:ph type="ctrTitle"/>
          </p:nvPr>
        </p:nvSpPr>
        <p:spPr>
          <a:xfrm>
            <a:off x="1066800" y="990600"/>
            <a:ext cx="7772400" cy="533400"/>
          </a:xfrm>
        </p:spPr>
        <p:txBody>
          <a:bodyPr/>
          <a:lstStyle/>
          <a:p>
            <a:r>
              <a:rPr lang="de-DE" altLang="de-DE" sz="2800" b="1" dirty="0"/>
              <a:t>Die </a:t>
            </a:r>
            <a:r>
              <a:rPr lang="de-DE" altLang="de-DE" sz="2800" b="1" dirty="0" smtClean="0"/>
              <a:t>Gymnasiale Oberstufe an der EGG</a:t>
            </a:r>
            <a:endParaRPr lang="de-DE" altLang="de-DE" sz="2800" b="1" dirty="0"/>
          </a:p>
        </p:txBody>
      </p:sp>
      <p:pic>
        <p:nvPicPr>
          <p:cNvPr id="12" name="Grafik 11" descr="N:\Fotos\Fotos für Aushang\23a-Cho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" y="4786313"/>
            <a:ext cx="3876040" cy="20447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" name="Grafik 14" descr="N:\Fotos\Fotos für Aushang\26b-Schüler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92" y="1700808"/>
            <a:ext cx="2648272" cy="164233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6" name="Grafik 15" descr="N:\Fotos\Fotos für Aushang\Kunst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796">
            <a:off x="6342107" y="1792516"/>
            <a:ext cx="2500280" cy="15752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Grafik 9" descr="N:\Fotos\Fotos für Aushang\05-Oase (1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287" y="3408809"/>
            <a:ext cx="2785745" cy="20891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Grafik 10" descr="N:\Fotos\Fotos für Aushang\45-Oberstufengebäude (2)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8912">
            <a:off x="238535" y="3223404"/>
            <a:ext cx="2397125" cy="179768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Grafik 12" descr="N:\Fotos\Fotos für Aushang\14-Bibliothek (4) Arbeitsgruppe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1094">
            <a:off x="5924263" y="4482452"/>
            <a:ext cx="2901114" cy="210708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 rot="19954052">
            <a:off x="796161" y="2883708"/>
            <a:ext cx="5854655" cy="97995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>
              <a:buNone/>
            </a:pPr>
            <a:r>
              <a:rPr lang="de-DE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Comic Sans MS" panose="030F0702030302020204" pitchFamily="66" charset="0"/>
              </a:rPr>
              <a:t>Das ABI an der EGG</a:t>
            </a:r>
            <a:endParaRPr lang="de-DE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2" name="AutoShape 1028"/>
          <p:cNvSpPr>
            <a:spLocks noChangeArrowheads="1"/>
          </p:cNvSpPr>
          <p:nvPr/>
        </p:nvSpPr>
        <p:spPr bwMode="auto">
          <a:xfrm>
            <a:off x="15875" y="5845175"/>
            <a:ext cx="5089525" cy="914400"/>
          </a:xfrm>
          <a:prstGeom prst="cube">
            <a:avLst>
              <a:gd name="adj" fmla="val 34375"/>
            </a:avLst>
          </a:prstGeom>
          <a:solidFill>
            <a:srgbClr val="99CCFF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>
                <a:solidFill>
                  <a:schemeClr val="bg1"/>
                </a:solidFill>
                <a:latin typeface="Arial" charset="0"/>
              </a:rPr>
              <a:t>Einführungsphase: GE Jgst. 11</a:t>
            </a:r>
            <a:endParaRPr lang="de-DE" altLang="de-DE" sz="20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1413" name="Text Box 1029" descr="Diagonal weit nach oben"/>
          <p:cNvSpPr txBox="1">
            <a:spLocks noChangeArrowheads="1"/>
          </p:cNvSpPr>
          <p:nvPr/>
        </p:nvSpPr>
        <p:spPr bwMode="auto">
          <a:xfrm>
            <a:off x="3536950" y="4267200"/>
            <a:ext cx="1517650" cy="469900"/>
          </a:xfrm>
          <a:prstGeom prst="rect">
            <a:avLst/>
          </a:prstGeom>
          <a:pattFill prst="wdUpDiag">
            <a:fgClr>
              <a:srgbClr val="00CCFF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400" b="0">
                <a:solidFill>
                  <a:schemeClr val="bg1"/>
                </a:solidFill>
                <a:latin typeface="Arial" charset="0"/>
              </a:rPr>
              <a:t>PH/CH/IF</a:t>
            </a:r>
          </a:p>
        </p:txBody>
      </p:sp>
      <p:sp>
        <p:nvSpPr>
          <p:cNvPr id="401415" name="Rectangle 1031" descr="Diagonal weit nach oben"/>
          <p:cNvSpPr>
            <a:spLocks noChangeArrowheads="1"/>
          </p:cNvSpPr>
          <p:nvPr/>
        </p:nvSpPr>
        <p:spPr bwMode="auto">
          <a:xfrm>
            <a:off x="3505200" y="2133600"/>
            <a:ext cx="1447800" cy="533400"/>
          </a:xfrm>
          <a:prstGeom prst="rect">
            <a:avLst/>
          </a:prstGeom>
          <a:pattFill prst="wdUpDiag">
            <a:fgClr>
              <a:srgbClr val="99FF66"/>
            </a:fgClr>
            <a:bgClr>
              <a:srgbClr val="FFFFFF"/>
            </a:bgClr>
          </a:pattFill>
          <a:ln w="127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>
                <a:solidFill>
                  <a:schemeClr val="bg1"/>
                </a:solidFill>
                <a:latin typeface="Arial" charset="0"/>
              </a:rPr>
              <a:t>Ersatzfach</a:t>
            </a:r>
          </a:p>
        </p:txBody>
      </p:sp>
      <p:sp>
        <p:nvSpPr>
          <p:cNvPr id="401417" name="Text Box 1033"/>
          <p:cNvSpPr txBox="1">
            <a:spLocks noChangeArrowheads="1"/>
          </p:cNvSpPr>
          <p:nvPr/>
        </p:nvSpPr>
        <p:spPr bwMode="auto">
          <a:xfrm>
            <a:off x="5029200" y="1066800"/>
            <a:ext cx="4114800" cy="896938"/>
          </a:xfrm>
          <a:prstGeom prst="rect">
            <a:avLst/>
          </a:prstGeom>
          <a:solidFill>
            <a:srgbClr val="FFFFCC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2800" b="0" dirty="0">
                <a:solidFill>
                  <a:schemeClr val="bg1"/>
                </a:solidFill>
                <a:latin typeface="Arial" charset="0"/>
              </a:rPr>
              <a:t>Wahlbereich: 2(+</a:t>
            </a:r>
            <a:r>
              <a:rPr lang="de-DE" altLang="de-DE" sz="2800" b="0" dirty="0" smtClean="0">
                <a:solidFill>
                  <a:schemeClr val="bg1"/>
                </a:solidFill>
                <a:latin typeface="Arial" charset="0"/>
              </a:rPr>
              <a:t>2/15)h</a:t>
            </a:r>
            <a:r>
              <a:rPr lang="de-DE" altLang="de-DE" sz="2800" b="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de-DE" altLang="de-DE" sz="2800" b="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2400" b="0" dirty="0" err="1">
                <a:solidFill>
                  <a:schemeClr val="bg1"/>
                </a:solidFill>
                <a:latin typeface="Arial" charset="0"/>
              </a:rPr>
              <a:t>indiv</a:t>
            </a:r>
            <a:r>
              <a:rPr lang="de-DE" altLang="de-DE" sz="2400" b="0" dirty="0">
                <a:solidFill>
                  <a:schemeClr val="bg1"/>
                </a:solidFill>
                <a:latin typeface="Arial" charset="0"/>
              </a:rPr>
              <a:t>. Schwerpunktbildung</a:t>
            </a:r>
            <a:endParaRPr lang="de-DE" altLang="de-DE" sz="3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1418" name="AutoShape 1034"/>
          <p:cNvSpPr>
            <a:spLocks noChangeArrowheads="1"/>
          </p:cNvSpPr>
          <p:nvPr/>
        </p:nvSpPr>
        <p:spPr bwMode="auto">
          <a:xfrm>
            <a:off x="381000" y="5403850"/>
            <a:ext cx="1828800" cy="685800"/>
          </a:xfrm>
          <a:prstGeom prst="cube">
            <a:avLst>
              <a:gd name="adj" fmla="val 25000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>
                <a:solidFill>
                  <a:schemeClr val="tx1"/>
                </a:solidFill>
                <a:latin typeface="Arial" charset="0"/>
              </a:rPr>
              <a:t>D</a:t>
            </a:r>
          </a:p>
        </p:txBody>
      </p:sp>
      <p:sp>
        <p:nvSpPr>
          <p:cNvPr id="401419" name="AutoShape 1035"/>
          <p:cNvSpPr>
            <a:spLocks noChangeArrowheads="1"/>
          </p:cNvSpPr>
          <p:nvPr/>
        </p:nvSpPr>
        <p:spPr bwMode="auto">
          <a:xfrm>
            <a:off x="381000" y="4724400"/>
            <a:ext cx="1828800" cy="685800"/>
          </a:xfrm>
          <a:prstGeom prst="cube">
            <a:avLst>
              <a:gd name="adj" fmla="val 25000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800" b="0">
                <a:solidFill>
                  <a:schemeClr val="tx1"/>
                </a:solidFill>
                <a:latin typeface="Arial" charset="0"/>
              </a:rPr>
              <a:t>S1-Sprache = E</a:t>
            </a:r>
            <a:endParaRPr lang="de-DE" altLang="de-DE" sz="24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1420" name="AutoShape 1036"/>
          <p:cNvSpPr>
            <a:spLocks noChangeArrowheads="1"/>
          </p:cNvSpPr>
          <p:nvPr/>
        </p:nvSpPr>
        <p:spPr bwMode="auto">
          <a:xfrm>
            <a:off x="2209800" y="5410200"/>
            <a:ext cx="1828800" cy="685800"/>
          </a:xfrm>
          <a:prstGeom prst="cube">
            <a:avLst>
              <a:gd name="adj" fmla="val 25000"/>
            </a:avLst>
          </a:prstGeom>
          <a:solidFill>
            <a:srgbClr val="6600FF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>
                <a:solidFill>
                  <a:schemeClr val="tx1"/>
                </a:solidFill>
                <a:latin typeface="Arial" charset="0"/>
              </a:rPr>
              <a:t>M</a:t>
            </a:r>
          </a:p>
        </p:txBody>
      </p:sp>
      <p:sp>
        <p:nvSpPr>
          <p:cNvPr id="401421" name="AutoShape 1037"/>
          <p:cNvSpPr>
            <a:spLocks noChangeArrowheads="1"/>
          </p:cNvSpPr>
          <p:nvPr/>
        </p:nvSpPr>
        <p:spPr bwMode="auto">
          <a:xfrm>
            <a:off x="2209800" y="4724400"/>
            <a:ext cx="1828800" cy="685800"/>
          </a:xfrm>
          <a:prstGeom prst="cube">
            <a:avLst>
              <a:gd name="adj" fmla="val 25000"/>
            </a:avLst>
          </a:prstGeom>
          <a:solidFill>
            <a:srgbClr val="6600FF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1800" b="0">
                <a:solidFill>
                  <a:schemeClr val="tx1"/>
                </a:solidFill>
                <a:latin typeface="Arial" charset="0"/>
              </a:rPr>
              <a:t> NW = BI</a:t>
            </a:r>
            <a:endParaRPr lang="de-DE" altLang="de-DE" sz="24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1422" name="AutoShape 1038"/>
          <p:cNvSpPr>
            <a:spLocks noChangeArrowheads="1"/>
          </p:cNvSpPr>
          <p:nvPr/>
        </p:nvSpPr>
        <p:spPr bwMode="auto">
          <a:xfrm>
            <a:off x="2362200" y="2514600"/>
            <a:ext cx="1828800" cy="6858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>
                <a:solidFill>
                  <a:schemeClr val="bg1"/>
                </a:solidFill>
                <a:latin typeface="Arial" charset="0"/>
              </a:rPr>
              <a:t>SP</a:t>
            </a:r>
          </a:p>
        </p:txBody>
      </p:sp>
      <p:sp>
        <p:nvSpPr>
          <p:cNvPr id="401423" name="AutoShape 1039"/>
          <p:cNvSpPr>
            <a:spLocks noChangeArrowheads="1"/>
          </p:cNvSpPr>
          <p:nvPr/>
        </p:nvSpPr>
        <p:spPr bwMode="auto">
          <a:xfrm>
            <a:off x="381000" y="4114800"/>
            <a:ext cx="1828800" cy="6858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800" b="0" dirty="0">
                <a:solidFill>
                  <a:schemeClr val="tx1"/>
                </a:solidFill>
                <a:latin typeface="Arial" charset="0"/>
              </a:rPr>
              <a:t>S2-Sprache </a:t>
            </a:r>
            <a:endParaRPr lang="de-DE" altLang="de-DE" sz="2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1424" name="AutoShape 1040"/>
          <p:cNvSpPr>
            <a:spLocks noChangeArrowheads="1"/>
          </p:cNvSpPr>
          <p:nvPr/>
        </p:nvSpPr>
        <p:spPr bwMode="auto">
          <a:xfrm>
            <a:off x="304800" y="3276600"/>
            <a:ext cx="1828800" cy="6858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>
                <a:solidFill>
                  <a:schemeClr val="tx1"/>
                </a:solidFill>
                <a:latin typeface="Arial" charset="0"/>
              </a:rPr>
              <a:t>KU/MU</a:t>
            </a:r>
          </a:p>
        </p:txBody>
      </p:sp>
      <p:sp>
        <p:nvSpPr>
          <p:cNvPr id="401425" name="AutoShape 1041"/>
          <p:cNvSpPr>
            <a:spLocks noChangeArrowheads="1"/>
          </p:cNvSpPr>
          <p:nvPr/>
        </p:nvSpPr>
        <p:spPr bwMode="auto">
          <a:xfrm>
            <a:off x="381000" y="2514600"/>
            <a:ext cx="1828800" cy="685800"/>
          </a:xfrm>
          <a:prstGeom prst="cube">
            <a:avLst>
              <a:gd name="adj" fmla="val 25000"/>
            </a:avLst>
          </a:prstGeom>
          <a:solidFill>
            <a:srgbClr val="33CC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 dirty="0" smtClean="0">
                <a:solidFill>
                  <a:schemeClr val="tx1"/>
                </a:solidFill>
                <a:latin typeface="Arial" charset="0"/>
              </a:rPr>
              <a:t>GE/SW/PA</a:t>
            </a:r>
            <a:endParaRPr lang="de-DE" altLang="de-DE" sz="2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1426" name="AutoShape 1042"/>
          <p:cNvSpPr>
            <a:spLocks noChangeArrowheads="1"/>
          </p:cNvSpPr>
          <p:nvPr/>
        </p:nvSpPr>
        <p:spPr bwMode="auto">
          <a:xfrm>
            <a:off x="5181600" y="2057400"/>
            <a:ext cx="1676400" cy="1143000"/>
          </a:xfrm>
          <a:prstGeom prst="cube">
            <a:avLst>
              <a:gd name="adj" fmla="val 25000"/>
            </a:avLst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24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1427" name="Text Box 1043"/>
          <p:cNvSpPr txBox="1">
            <a:spLocks noChangeArrowheads="1"/>
          </p:cNvSpPr>
          <p:nvPr/>
        </p:nvSpPr>
        <p:spPr bwMode="auto">
          <a:xfrm>
            <a:off x="5943600" y="3657600"/>
            <a:ext cx="32004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400" b="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altLang="de-DE" sz="1800" dirty="0" smtClean="0">
                <a:solidFill>
                  <a:schemeClr val="bg1"/>
                </a:solidFill>
                <a:latin typeface="Arial" charset="0"/>
              </a:rPr>
              <a:t>22 </a:t>
            </a:r>
            <a:r>
              <a:rPr lang="de-DE" altLang="de-DE" sz="1800" dirty="0">
                <a:solidFill>
                  <a:schemeClr val="bg1"/>
                </a:solidFill>
                <a:latin typeface="Arial" charset="0"/>
              </a:rPr>
              <a:t>h im Pflichtbereich</a:t>
            </a:r>
            <a:r>
              <a:rPr lang="de-DE" altLang="de-DE" sz="1800" b="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de-DE" altLang="de-DE" sz="1800" b="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800" b="0" dirty="0">
                <a:solidFill>
                  <a:schemeClr val="bg1"/>
                </a:solidFill>
                <a:latin typeface="Arial" charset="0"/>
              </a:rPr>
              <a:t>+ 2 h im Wahlbereich</a:t>
            </a:r>
            <a:r>
              <a:rPr lang="de-DE" altLang="de-DE" sz="2400" b="0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r>
              <a:rPr lang="de-DE" altLang="de-DE" sz="1800" b="0" dirty="0">
                <a:solidFill>
                  <a:schemeClr val="bg1"/>
                </a:solidFill>
                <a:latin typeface="Arial" charset="0"/>
              </a:rPr>
              <a:t>+ 2 h für weiteres Fach </a:t>
            </a:r>
            <a:r>
              <a:rPr lang="de-DE" altLang="de-DE" sz="1800" dirty="0">
                <a:solidFill>
                  <a:schemeClr val="bg1"/>
                </a:solidFill>
                <a:latin typeface="Arial" charset="0"/>
              </a:rPr>
              <a:t>oder</a:t>
            </a:r>
            <a:r>
              <a:rPr lang="de-DE" altLang="de-DE" sz="1800" b="0" dirty="0">
                <a:solidFill>
                  <a:schemeClr val="bg1"/>
                </a:solidFill>
                <a:latin typeface="Arial" charset="0"/>
              </a:rPr>
              <a:t> </a:t>
            </a:r>
            <a:br>
              <a:rPr lang="de-DE" altLang="de-DE" sz="1800" b="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800" b="0" dirty="0">
                <a:solidFill>
                  <a:schemeClr val="bg1"/>
                </a:solidFill>
                <a:latin typeface="Arial" charset="0"/>
              </a:rPr>
              <a:t>   </a:t>
            </a:r>
            <a:r>
              <a:rPr lang="de-DE" altLang="de-DE" sz="1800" b="0" dirty="0" smtClean="0">
                <a:solidFill>
                  <a:schemeClr val="bg1"/>
                </a:solidFill>
                <a:latin typeface="Arial" charset="0"/>
              </a:rPr>
              <a:t>1 </a:t>
            </a:r>
            <a:r>
              <a:rPr lang="de-DE" altLang="de-DE" sz="1800" b="0" dirty="0">
                <a:solidFill>
                  <a:schemeClr val="bg1"/>
                </a:solidFill>
                <a:latin typeface="Arial" charset="0"/>
              </a:rPr>
              <a:t>h für weiteres VF</a:t>
            </a:r>
            <a:br>
              <a:rPr lang="de-DE" altLang="de-DE" sz="1800" b="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800" b="0" dirty="0">
                <a:solidFill>
                  <a:schemeClr val="bg1"/>
                </a:solidFill>
                <a:latin typeface="Arial" charset="0"/>
              </a:rPr>
              <a:t>(+1 h zus. bei neuer FS)</a:t>
            </a:r>
          </a:p>
          <a:p>
            <a:r>
              <a:rPr lang="de-DE" altLang="de-DE" sz="2400" dirty="0">
                <a:solidFill>
                  <a:schemeClr val="bg1"/>
                </a:solidFill>
                <a:latin typeface="Arial" charset="0"/>
              </a:rPr>
              <a:t>= </a:t>
            </a:r>
            <a:r>
              <a:rPr lang="de-DE" altLang="de-DE" sz="2400" dirty="0" smtClean="0">
                <a:solidFill>
                  <a:schemeClr val="bg1"/>
                </a:solidFill>
                <a:latin typeface="Arial" charset="0"/>
              </a:rPr>
              <a:t>26-27 </a:t>
            </a:r>
            <a:r>
              <a:rPr lang="de-DE" altLang="de-DE" sz="2400" dirty="0">
                <a:solidFill>
                  <a:schemeClr val="bg1"/>
                </a:solidFill>
                <a:latin typeface="Arial" charset="0"/>
              </a:rPr>
              <a:t>h</a:t>
            </a:r>
          </a:p>
        </p:txBody>
      </p:sp>
      <p:sp>
        <p:nvSpPr>
          <p:cNvPr id="401429" name="Rectangle 1045"/>
          <p:cNvSpPr>
            <a:spLocks noChangeArrowheads="1"/>
          </p:cNvSpPr>
          <p:nvPr/>
        </p:nvSpPr>
        <p:spPr bwMode="auto">
          <a:xfrm>
            <a:off x="4997450" y="2422525"/>
            <a:ext cx="1676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2000" b="0">
                <a:solidFill>
                  <a:schemeClr val="bg1"/>
                </a:solidFill>
                <a:latin typeface="Arial" charset="0"/>
              </a:rPr>
              <a:t> 1 beliebiges</a:t>
            </a:r>
          </a:p>
          <a:p>
            <a:pPr algn="ctr"/>
            <a:r>
              <a:rPr lang="de-DE" altLang="de-DE" sz="2000" b="0">
                <a:solidFill>
                  <a:schemeClr val="bg1"/>
                </a:solidFill>
                <a:latin typeface="Arial" charset="0"/>
              </a:rPr>
              <a:t>Fach</a:t>
            </a:r>
          </a:p>
        </p:txBody>
      </p:sp>
      <p:sp>
        <p:nvSpPr>
          <p:cNvPr id="401430" name="Text Box 1046"/>
          <p:cNvSpPr txBox="1">
            <a:spLocks noChangeArrowheads="1"/>
          </p:cNvSpPr>
          <p:nvPr/>
        </p:nvSpPr>
        <p:spPr bwMode="auto">
          <a:xfrm>
            <a:off x="8001000" y="373380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 sz="28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1431" name="AutoShape 1047"/>
          <p:cNvSpPr>
            <a:spLocks noChangeArrowheads="1"/>
          </p:cNvSpPr>
          <p:nvPr/>
        </p:nvSpPr>
        <p:spPr bwMode="auto">
          <a:xfrm>
            <a:off x="7315200" y="2057400"/>
            <a:ext cx="1600200" cy="1143000"/>
          </a:xfrm>
          <a:prstGeom prst="cube">
            <a:avLst>
              <a:gd name="adj" fmla="val 21667"/>
            </a:avLst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24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1432" name="Text Box 1048"/>
          <p:cNvSpPr txBox="1">
            <a:spLocks noChangeArrowheads="1"/>
          </p:cNvSpPr>
          <p:nvPr/>
        </p:nvSpPr>
        <p:spPr bwMode="auto">
          <a:xfrm>
            <a:off x="7239000" y="2422525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800" b="0">
                <a:solidFill>
                  <a:schemeClr val="bg1"/>
                </a:solidFill>
                <a:latin typeface="Arial" charset="0"/>
              </a:rPr>
              <a:t>1weiteres Fach</a:t>
            </a:r>
            <a:endParaRPr lang="de-DE" altLang="de-DE" sz="20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1433" name="AutoShape 1049"/>
          <p:cNvSpPr>
            <a:spLocks noChangeArrowheads="1"/>
          </p:cNvSpPr>
          <p:nvPr/>
        </p:nvSpPr>
        <p:spPr bwMode="auto">
          <a:xfrm>
            <a:off x="0" y="3886200"/>
            <a:ext cx="762000" cy="609600"/>
          </a:xfrm>
          <a:prstGeom prst="star5">
            <a:avLst/>
          </a:prstGeom>
          <a:gradFill rotWithShape="0">
            <a:gsLst>
              <a:gs pos="0">
                <a:schemeClr val="accent1"/>
              </a:gs>
              <a:gs pos="100000">
                <a:srgbClr val="FF33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34" name="AutoShape 1050"/>
          <p:cNvSpPr>
            <a:spLocks noChangeArrowheads="1"/>
          </p:cNvSpPr>
          <p:nvPr/>
        </p:nvSpPr>
        <p:spPr bwMode="auto">
          <a:xfrm>
            <a:off x="7315200" y="2971800"/>
            <a:ext cx="1828800" cy="6858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0">
                <a:solidFill>
                  <a:schemeClr val="bg1"/>
                </a:solidFill>
                <a:latin typeface="Arial" charset="0"/>
              </a:rPr>
              <a:t> oder: weiteres </a:t>
            </a:r>
            <a:br>
              <a:rPr lang="de-DE" altLang="de-DE" sz="1600" b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600" b="0">
                <a:solidFill>
                  <a:schemeClr val="bg1"/>
                </a:solidFill>
                <a:latin typeface="Arial" charset="0"/>
              </a:rPr>
              <a:t>Vertiefungsfach</a:t>
            </a:r>
            <a:endParaRPr lang="de-DE" altLang="de-DE" sz="18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1435" name="Text Box 1051"/>
          <p:cNvSpPr txBox="1">
            <a:spLocks noChangeArrowheads="1"/>
          </p:cNvSpPr>
          <p:nvPr/>
        </p:nvSpPr>
        <p:spPr bwMode="auto">
          <a:xfrm>
            <a:off x="6781800" y="2286000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  <a:latin typeface="Arial" charset="0"/>
              </a:rPr>
              <a:t>+</a:t>
            </a:r>
          </a:p>
        </p:txBody>
      </p:sp>
      <p:sp>
        <p:nvSpPr>
          <p:cNvPr id="401437" name="AutoShape 1053"/>
          <p:cNvSpPr>
            <a:spLocks noChangeArrowheads="1"/>
          </p:cNvSpPr>
          <p:nvPr/>
        </p:nvSpPr>
        <p:spPr bwMode="auto">
          <a:xfrm>
            <a:off x="1524000" y="4006850"/>
            <a:ext cx="1981200" cy="685800"/>
          </a:xfrm>
          <a:prstGeom prst="cube">
            <a:avLst>
              <a:gd name="adj" fmla="val 25000"/>
            </a:avLst>
          </a:prstGeom>
          <a:gradFill rotWithShape="0">
            <a:gsLst>
              <a:gs pos="0">
                <a:srgbClr val="FF3300"/>
              </a:gs>
              <a:gs pos="100000">
                <a:srgbClr val="6600FF"/>
              </a:gs>
            </a:gsLst>
            <a:lin ang="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2.FS / 2.NW</a:t>
            </a:r>
            <a:endParaRPr lang="de-DE" altLang="de-DE" sz="2400" b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01438" name="AutoShape 1054"/>
          <p:cNvSpPr>
            <a:spLocks noChangeArrowheads="1"/>
          </p:cNvSpPr>
          <p:nvPr/>
        </p:nvSpPr>
        <p:spPr bwMode="auto">
          <a:xfrm>
            <a:off x="2362200" y="3276600"/>
            <a:ext cx="1828800" cy="685800"/>
          </a:xfrm>
          <a:prstGeom prst="cube">
            <a:avLst>
              <a:gd name="adj" fmla="val 25000"/>
            </a:avLst>
          </a:prstGeom>
          <a:gradFill rotWithShape="0">
            <a:gsLst>
              <a:gs pos="0">
                <a:schemeClr val="accent2"/>
              </a:gs>
              <a:gs pos="5000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 dirty="0" smtClean="0">
                <a:solidFill>
                  <a:schemeClr val="tx1"/>
                </a:solidFill>
                <a:latin typeface="Arial" charset="0"/>
              </a:rPr>
              <a:t>REL</a:t>
            </a:r>
            <a:endParaRPr lang="de-DE" altLang="de-DE" sz="2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1439" name="AutoShape 1055"/>
          <p:cNvSpPr>
            <a:spLocks noChangeArrowheads="1"/>
          </p:cNvSpPr>
          <p:nvPr/>
        </p:nvSpPr>
        <p:spPr bwMode="auto">
          <a:xfrm>
            <a:off x="5715000" y="5689600"/>
            <a:ext cx="2819400" cy="990600"/>
          </a:xfrm>
          <a:prstGeom prst="wedgeEllipseCallout">
            <a:avLst>
              <a:gd name="adj1" fmla="val -235190"/>
              <a:gd name="adj2" fmla="val -196796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300000"/>
              </a:spcBef>
            </a:pPr>
            <a:r>
              <a:rPr lang="de-DE" altLang="de-DE" sz="2400" dirty="0" smtClean="0">
                <a:solidFill>
                  <a:schemeClr val="bg1"/>
                </a:solidFill>
                <a:latin typeface="AvantGarde Bk BT" pitchFamily="34" charset="0"/>
              </a:rPr>
              <a:t/>
            </a:r>
            <a:br>
              <a:rPr lang="de-DE" altLang="de-DE" sz="2400" dirty="0" smtClean="0">
                <a:solidFill>
                  <a:schemeClr val="bg1"/>
                </a:solidFill>
                <a:latin typeface="AvantGarde Bk BT" pitchFamily="34" charset="0"/>
              </a:rPr>
            </a:br>
            <a:r>
              <a:rPr lang="de-DE" altLang="de-DE" sz="2400" dirty="0" smtClean="0">
                <a:solidFill>
                  <a:schemeClr val="bg1"/>
                </a:solidFill>
                <a:latin typeface="AvantGarde Bk BT" pitchFamily="34" charset="0"/>
              </a:rPr>
              <a:t>Spanisch</a:t>
            </a:r>
            <a:br>
              <a:rPr lang="de-DE" altLang="de-DE" sz="2400" dirty="0" smtClean="0">
                <a:solidFill>
                  <a:schemeClr val="bg1"/>
                </a:solidFill>
                <a:latin typeface="AvantGarde Bk BT" pitchFamily="34" charset="0"/>
              </a:rPr>
            </a:br>
            <a:r>
              <a:rPr lang="de-DE" altLang="de-DE" sz="2400" dirty="0" smtClean="0">
                <a:solidFill>
                  <a:schemeClr val="bg1"/>
                </a:solidFill>
                <a:latin typeface="AvantGarde Bk BT" pitchFamily="34" charset="0"/>
              </a:rPr>
              <a:t>= S0</a:t>
            </a:r>
            <a:endParaRPr lang="de-DE" altLang="de-DE" sz="2000" dirty="0">
              <a:solidFill>
                <a:schemeClr val="bg1"/>
              </a:solidFill>
              <a:latin typeface="AvantGarde Bk BT" pitchFamily="34" charset="0"/>
            </a:endParaRPr>
          </a:p>
          <a:p>
            <a:pPr algn="ctr"/>
            <a:endParaRPr lang="de-DE" altLang="de-DE" sz="2000" dirty="0">
              <a:solidFill>
                <a:schemeClr val="bg1"/>
              </a:solidFill>
              <a:latin typeface="AvantGarde Bk BT" pitchFamily="34" charset="0"/>
            </a:endParaRPr>
          </a:p>
        </p:txBody>
      </p:sp>
      <p:sp>
        <p:nvSpPr>
          <p:cNvPr id="401440" name="Rectangle 1056"/>
          <p:cNvSpPr>
            <a:spLocks noChangeArrowheads="1"/>
          </p:cNvSpPr>
          <p:nvPr/>
        </p:nvSpPr>
        <p:spPr bwMode="auto">
          <a:xfrm>
            <a:off x="609600" y="228600"/>
            <a:ext cx="7848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de-DE" altLang="de-DE" sz="2800" b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401441" name="Rectangle 1057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609600"/>
            <a:ext cx="7848600" cy="533400"/>
          </a:xfrm>
        </p:spPr>
        <p:txBody>
          <a:bodyPr/>
          <a:lstStyle/>
          <a:p>
            <a:r>
              <a:rPr lang="de-DE" altLang="de-DE" sz="2000" dirty="0"/>
              <a:t>Unterrichtsorganisation EF </a:t>
            </a:r>
            <a:r>
              <a:rPr lang="de-DE" altLang="de-DE" sz="2000" dirty="0" smtClean="0"/>
              <a:t> </a:t>
            </a:r>
            <a:r>
              <a:rPr lang="de-DE" altLang="de-DE" sz="2000" dirty="0"/>
              <a:t>(auf Basis 60-Minuten-Takt!)</a:t>
            </a:r>
            <a:endParaRPr lang="de-DE" altLang="de-DE" dirty="0"/>
          </a:p>
        </p:txBody>
      </p:sp>
      <p:sp>
        <p:nvSpPr>
          <p:cNvPr id="401442" name="AutoShape 1058"/>
          <p:cNvSpPr>
            <a:spLocks noChangeArrowheads="1"/>
          </p:cNvSpPr>
          <p:nvPr/>
        </p:nvSpPr>
        <p:spPr bwMode="auto">
          <a:xfrm>
            <a:off x="1371600" y="1905000"/>
            <a:ext cx="1828800" cy="6858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0">
                <a:solidFill>
                  <a:schemeClr val="bg1"/>
                </a:solidFill>
                <a:latin typeface="Arial" charset="0"/>
              </a:rPr>
              <a:t> + Vertiefungsfach</a:t>
            </a:r>
          </a:p>
          <a:p>
            <a:pPr algn="ctr"/>
            <a:r>
              <a:rPr lang="de-DE" altLang="de-DE" sz="1600" b="0">
                <a:solidFill>
                  <a:schemeClr val="bg1"/>
                </a:solidFill>
                <a:latin typeface="Arial" charset="0"/>
              </a:rPr>
              <a:t>M = Pflicht</a:t>
            </a:r>
            <a:endParaRPr lang="de-DE" altLang="de-DE" sz="18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1428" name="Text Box 1044"/>
          <p:cNvSpPr txBox="1">
            <a:spLocks noChangeArrowheads="1"/>
          </p:cNvSpPr>
          <p:nvPr/>
        </p:nvSpPr>
        <p:spPr bwMode="auto">
          <a:xfrm>
            <a:off x="0" y="1066800"/>
            <a:ext cx="4845050" cy="957263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200" b="0" dirty="0">
                <a:solidFill>
                  <a:schemeClr val="bg1"/>
                </a:solidFill>
                <a:latin typeface="Arial" charset="0"/>
              </a:rPr>
              <a:t>Pflichtbereich: </a:t>
            </a:r>
            <a:r>
              <a:rPr lang="de-DE" altLang="de-DE" sz="3200" b="0" dirty="0" smtClean="0">
                <a:solidFill>
                  <a:schemeClr val="bg1"/>
                </a:solidFill>
                <a:latin typeface="Arial" charset="0"/>
              </a:rPr>
              <a:t>22h</a:t>
            </a:r>
            <a:r>
              <a:rPr lang="de-DE" altLang="de-DE" sz="3200" b="0" dirty="0">
                <a:solidFill>
                  <a:schemeClr val="bg1"/>
                </a:solidFill>
                <a:latin typeface="Arial" charset="0"/>
              </a:rPr>
              <a:t>(+1h)</a:t>
            </a:r>
            <a:br>
              <a:rPr lang="de-DE" altLang="de-DE" sz="3200" b="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2400" b="0" dirty="0">
                <a:solidFill>
                  <a:schemeClr val="bg1"/>
                </a:solidFill>
                <a:latin typeface="Arial" charset="0"/>
              </a:rPr>
              <a:t>sichert gemeinsame Grundbildung</a:t>
            </a:r>
            <a:endParaRPr lang="de-DE" altLang="de-DE" sz="3200" b="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1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1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1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1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1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1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1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1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40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1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1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1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1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1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1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1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1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1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1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1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1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1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1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74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40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1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1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1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1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9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9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0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0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0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0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10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01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1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1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01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01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11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1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1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3" grpId="0" animBg="1" autoUpdateAnimBg="0"/>
      <p:bldP spid="401415" grpId="0" animBg="1" autoUpdateAnimBg="0"/>
      <p:bldP spid="401417" grpId="0" animBg="1" autoUpdateAnimBg="0"/>
      <p:bldP spid="401418" grpId="0" animBg="1" autoUpdateAnimBg="0"/>
      <p:bldP spid="401419" grpId="0" animBg="1" autoUpdateAnimBg="0"/>
      <p:bldP spid="401420" grpId="0" animBg="1" autoUpdateAnimBg="0"/>
      <p:bldP spid="401421" grpId="0" animBg="1" autoUpdateAnimBg="0"/>
      <p:bldP spid="401422" grpId="0" animBg="1" autoUpdateAnimBg="0"/>
      <p:bldP spid="401423" grpId="0" animBg="1" autoUpdateAnimBg="0"/>
      <p:bldP spid="401424" grpId="0" animBg="1" autoUpdateAnimBg="0"/>
      <p:bldP spid="401425" grpId="0" animBg="1" autoUpdateAnimBg="0"/>
      <p:bldP spid="401426" grpId="0" animBg="1" autoUpdateAnimBg="0"/>
      <p:bldP spid="401427" grpId="0" autoUpdateAnimBg="0"/>
      <p:bldP spid="401429" grpId="0" autoUpdateAnimBg="0"/>
      <p:bldP spid="401431" grpId="0" animBg="1" autoUpdateAnimBg="0"/>
      <p:bldP spid="401432" grpId="0" autoUpdateAnimBg="0"/>
      <p:bldP spid="401433" grpId="0" animBg="1"/>
      <p:bldP spid="401434" grpId="0" animBg="1" autoUpdateAnimBg="0"/>
      <p:bldP spid="401435" grpId="0" autoUpdateAnimBg="0"/>
      <p:bldP spid="401437" grpId="0" animBg="1" autoUpdateAnimBg="0"/>
      <p:bldP spid="401438" grpId="0" animBg="1" autoUpdateAnimBg="0"/>
      <p:bldP spid="401439" grpId="0" animBg="1" autoUpdateAnimBg="0"/>
      <p:bldP spid="401442" grpId="0" animBg="1" autoUpdateAnimBg="0"/>
      <p:bldP spid="40142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ChangeArrowheads="1"/>
          </p:cNvSpPr>
          <p:nvPr/>
        </p:nvSpPr>
        <p:spPr bwMode="auto">
          <a:xfrm>
            <a:off x="3581400" y="3657600"/>
            <a:ext cx="4495800" cy="2667000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rgbClr val="0066FF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3827" name="AutoShape 3"/>
          <p:cNvSpPr>
            <a:spLocks noChangeArrowheads="1"/>
          </p:cNvSpPr>
          <p:nvPr/>
        </p:nvSpPr>
        <p:spPr bwMode="auto">
          <a:xfrm>
            <a:off x="609600" y="4191000"/>
            <a:ext cx="1828800" cy="914400"/>
          </a:xfrm>
          <a:prstGeom prst="foldedCorner">
            <a:avLst>
              <a:gd name="adj" fmla="val 34634"/>
            </a:avLst>
          </a:prstGeom>
          <a:solidFill>
            <a:srgbClr val="FF3300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>
                <a:solidFill>
                  <a:schemeClr val="tx1"/>
                </a:solidFill>
                <a:latin typeface="Arial" charset="0"/>
              </a:rPr>
              <a:t>SII-Sprache</a:t>
            </a:r>
            <a:endParaRPr lang="de-DE" altLang="de-DE" sz="1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382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7848600" cy="685800"/>
          </a:xfrm>
        </p:spPr>
        <p:txBody>
          <a:bodyPr/>
          <a:lstStyle/>
          <a:p>
            <a:r>
              <a:rPr lang="de-DE" altLang="de-DE" sz="2800" b="1" dirty="0"/>
              <a:t>Schriftlichkeit  in der </a:t>
            </a:r>
            <a:r>
              <a:rPr lang="de-DE" altLang="de-DE" sz="2800" b="1" dirty="0" smtClean="0"/>
              <a:t>EF</a:t>
            </a:r>
            <a:endParaRPr lang="de-DE" altLang="de-DE" sz="2100" dirty="0"/>
          </a:p>
        </p:txBody>
      </p:sp>
      <p:sp>
        <p:nvSpPr>
          <p:cNvPr id="333829" name="AutoShape 5"/>
          <p:cNvSpPr>
            <a:spLocks noChangeArrowheads="1"/>
          </p:cNvSpPr>
          <p:nvPr/>
        </p:nvSpPr>
        <p:spPr bwMode="auto">
          <a:xfrm>
            <a:off x="628650" y="3048000"/>
            <a:ext cx="1828800" cy="914400"/>
          </a:xfrm>
          <a:prstGeom prst="foldedCorner">
            <a:avLst>
              <a:gd name="adj" fmla="val 34634"/>
            </a:avLst>
          </a:prstGeom>
          <a:solidFill>
            <a:srgbClr val="FF3300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>
                <a:solidFill>
                  <a:schemeClr val="tx1"/>
                </a:solidFill>
                <a:latin typeface="Arial" charset="0"/>
              </a:rPr>
              <a:t>SI-Sprache</a:t>
            </a:r>
            <a:endParaRPr lang="de-DE" altLang="de-DE" sz="1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3830" name="AutoShape 6"/>
          <p:cNvSpPr>
            <a:spLocks noChangeArrowheads="1"/>
          </p:cNvSpPr>
          <p:nvPr/>
        </p:nvSpPr>
        <p:spPr bwMode="auto">
          <a:xfrm>
            <a:off x="609600" y="1981200"/>
            <a:ext cx="1828800" cy="914400"/>
          </a:xfrm>
          <a:prstGeom prst="foldedCorner">
            <a:avLst>
              <a:gd name="adj" fmla="val 37847"/>
            </a:avLst>
          </a:prstGeom>
          <a:solidFill>
            <a:srgbClr val="FF3300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600" b="0">
                <a:solidFill>
                  <a:schemeClr val="tx1"/>
                </a:solidFill>
                <a:latin typeface="Arial" charset="0"/>
              </a:rPr>
              <a:t>D</a:t>
            </a:r>
            <a:endParaRPr lang="de-DE" altLang="de-DE" sz="24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3831" name="AutoShape 7"/>
          <p:cNvSpPr>
            <a:spLocks noChangeArrowheads="1"/>
          </p:cNvSpPr>
          <p:nvPr/>
        </p:nvSpPr>
        <p:spPr bwMode="auto">
          <a:xfrm>
            <a:off x="6553200" y="1981200"/>
            <a:ext cx="1828800" cy="914400"/>
          </a:xfrm>
          <a:prstGeom prst="foldedCorner">
            <a:avLst>
              <a:gd name="adj" fmla="val 37847"/>
            </a:avLst>
          </a:prstGeom>
          <a:solidFill>
            <a:srgbClr val="6600FF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600" b="0">
                <a:solidFill>
                  <a:schemeClr val="tx1"/>
                </a:solidFill>
                <a:latin typeface="Arial" charset="0"/>
              </a:rPr>
              <a:t>M</a:t>
            </a:r>
            <a:endParaRPr lang="de-DE" altLang="de-DE" sz="24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3832" name="AutoShape 8"/>
          <p:cNvSpPr>
            <a:spLocks noChangeArrowheads="1"/>
          </p:cNvSpPr>
          <p:nvPr/>
        </p:nvSpPr>
        <p:spPr bwMode="auto">
          <a:xfrm>
            <a:off x="5867400" y="3962400"/>
            <a:ext cx="1828800" cy="914400"/>
          </a:xfrm>
          <a:prstGeom prst="foldedCorner">
            <a:avLst>
              <a:gd name="adj" fmla="val 37847"/>
            </a:avLst>
          </a:prstGeom>
          <a:solidFill>
            <a:srgbClr val="6600FF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600" b="0">
                <a:solidFill>
                  <a:schemeClr val="tx1"/>
                </a:solidFill>
                <a:latin typeface="Arial" charset="0"/>
              </a:rPr>
              <a:t>NW</a:t>
            </a:r>
            <a:endParaRPr lang="de-DE" altLang="de-DE" sz="24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3833" name="AutoShape 9"/>
          <p:cNvSpPr>
            <a:spLocks noChangeArrowheads="1"/>
          </p:cNvSpPr>
          <p:nvPr/>
        </p:nvSpPr>
        <p:spPr bwMode="auto">
          <a:xfrm>
            <a:off x="3733800" y="3962400"/>
            <a:ext cx="1828800" cy="914400"/>
          </a:xfrm>
          <a:prstGeom prst="foldedCorner">
            <a:avLst>
              <a:gd name="adj" fmla="val 37847"/>
            </a:avLst>
          </a:prstGeom>
          <a:solidFill>
            <a:srgbClr val="33CC33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600" b="0">
                <a:solidFill>
                  <a:schemeClr val="tx1"/>
                </a:solidFill>
                <a:latin typeface="Arial" charset="0"/>
              </a:rPr>
              <a:t>GSW</a:t>
            </a:r>
            <a:endParaRPr lang="de-DE" altLang="de-DE" sz="24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3835" name="AutoShape 11"/>
          <p:cNvSpPr>
            <a:spLocks/>
          </p:cNvSpPr>
          <p:nvPr/>
        </p:nvSpPr>
        <p:spPr bwMode="auto">
          <a:xfrm>
            <a:off x="2743200" y="1828800"/>
            <a:ext cx="457200" cy="3200400"/>
          </a:xfrm>
          <a:prstGeom prst="rightBrace">
            <a:avLst>
              <a:gd name="adj1" fmla="val 58333"/>
              <a:gd name="adj2" fmla="val 29264"/>
            </a:avLst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2000" b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333836" name="AutoShape 12"/>
          <p:cNvSpPr>
            <a:spLocks/>
          </p:cNvSpPr>
          <p:nvPr/>
        </p:nvSpPr>
        <p:spPr bwMode="auto">
          <a:xfrm>
            <a:off x="6096000" y="1828800"/>
            <a:ext cx="381000" cy="1600200"/>
          </a:xfrm>
          <a:prstGeom prst="leftBrace">
            <a:avLst>
              <a:gd name="adj1" fmla="val 35000"/>
              <a:gd name="adj2" fmla="val 61903"/>
            </a:avLst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3837" name="Text Box 13"/>
          <p:cNvSpPr txBox="1">
            <a:spLocks noChangeArrowheads="1"/>
          </p:cNvSpPr>
          <p:nvPr/>
        </p:nvSpPr>
        <p:spPr bwMode="auto">
          <a:xfrm>
            <a:off x="3505200" y="2554288"/>
            <a:ext cx="24511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 b="0">
                <a:solidFill>
                  <a:schemeClr val="bg1"/>
                </a:solidFill>
                <a:latin typeface="Arial" charset="0"/>
              </a:rPr>
              <a:t>2 Klausuren / Hj.</a:t>
            </a:r>
          </a:p>
        </p:txBody>
      </p:sp>
      <p:sp>
        <p:nvSpPr>
          <p:cNvPr id="333838" name="Text Box 14"/>
          <p:cNvSpPr txBox="1">
            <a:spLocks noChangeArrowheads="1"/>
          </p:cNvSpPr>
          <p:nvPr/>
        </p:nvSpPr>
        <p:spPr bwMode="auto">
          <a:xfrm>
            <a:off x="3581400" y="5541039"/>
            <a:ext cx="4495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de-DE" altLang="de-DE" sz="2400" b="0" dirty="0">
                <a:solidFill>
                  <a:schemeClr val="bg1"/>
                </a:solidFill>
                <a:latin typeface="Arial" charset="0"/>
              </a:rPr>
              <a:t> je 1 Klausur     im 1. </a:t>
            </a:r>
            <a:r>
              <a:rPr lang="de-DE" altLang="de-DE" sz="2400" b="0" dirty="0" err="1" smtClean="0">
                <a:solidFill>
                  <a:schemeClr val="bg1"/>
                </a:solidFill>
                <a:latin typeface="Arial" charset="0"/>
              </a:rPr>
              <a:t>Hj</a:t>
            </a:r>
            <a:r>
              <a:rPr lang="de-DE" altLang="de-DE" sz="2400" b="0" dirty="0" smtClean="0">
                <a:solidFill>
                  <a:schemeClr val="bg1"/>
                </a:solidFill>
                <a:latin typeface="Arial" charset="0"/>
              </a:rPr>
              <a:t> + 2. </a:t>
            </a:r>
            <a:r>
              <a:rPr lang="de-DE" altLang="de-DE" sz="2400" b="0" dirty="0" err="1" smtClean="0">
                <a:solidFill>
                  <a:schemeClr val="bg1"/>
                </a:solidFill>
                <a:latin typeface="Arial" charset="0"/>
              </a:rPr>
              <a:t>Hj</a:t>
            </a:r>
            <a:endParaRPr lang="de-DE" altLang="de-DE" sz="2400" b="0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de-DE" altLang="de-DE" sz="2400" b="0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ctr"/>
            <a:endParaRPr lang="de-DE" altLang="de-DE" sz="24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33841" name="Rectangle 17"/>
          <p:cNvSpPr>
            <a:spLocks noChangeArrowheads="1"/>
          </p:cNvSpPr>
          <p:nvPr/>
        </p:nvSpPr>
        <p:spPr bwMode="auto">
          <a:xfrm>
            <a:off x="5867400" y="4876800"/>
            <a:ext cx="3124200" cy="4572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000" b="0">
                <a:solidFill>
                  <a:schemeClr val="bg1"/>
                </a:solidFill>
                <a:latin typeface="Arial" charset="0"/>
              </a:rPr>
              <a:t>IF gilt in EF nicht als NW!</a:t>
            </a:r>
          </a:p>
        </p:txBody>
      </p:sp>
      <p:sp>
        <p:nvSpPr>
          <p:cNvPr id="333842" name="Text Box 18"/>
          <p:cNvSpPr txBox="1">
            <a:spLocks noChangeArrowheads="1"/>
          </p:cNvSpPr>
          <p:nvPr/>
        </p:nvSpPr>
        <p:spPr bwMode="auto">
          <a:xfrm>
            <a:off x="2971800" y="1752600"/>
            <a:ext cx="327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000">
                <a:solidFill>
                  <a:srgbClr val="FF3300"/>
                </a:solidFill>
                <a:latin typeface="Arial" charset="0"/>
              </a:rPr>
              <a:t>Ende EF Zentrale Klausur in D und M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3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3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3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3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3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 animBg="1"/>
      <p:bldP spid="333827" grpId="0" animBg="1" autoUpdateAnimBg="0"/>
      <p:bldP spid="333829" grpId="0" animBg="1" autoUpdateAnimBg="0"/>
      <p:bldP spid="333830" grpId="0" animBg="1" autoUpdateAnimBg="0"/>
      <p:bldP spid="333831" grpId="0" animBg="1" autoUpdateAnimBg="0"/>
      <p:bldP spid="333832" grpId="0" animBg="1" autoUpdateAnimBg="0"/>
      <p:bldP spid="333833" grpId="0" animBg="1" autoUpdateAnimBg="0"/>
      <p:bldP spid="333835" grpId="0" animBg="1" autoUpdateAnimBg="0"/>
      <p:bldP spid="333836" grpId="0" animBg="1"/>
      <p:bldP spid="333837" grpId="0" animBg="1" autoUpdateAnimBg="0"/>
      <p:bldP spid="333838" grpId="0" autoUpdateAnimBg="0"/>
      <p:bldP spid="333841" grpId="0" animBg="1" autoUpdateAnimBg="0"/>
      <p:bldP spid="33384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57" name="AutoShape 17"/>
          <p:cNvSpPr>
            <a:spLocks noChangeArrowheads="1"/>
          </p:cNvSpPr>
          <p:nvPr/>
        </p:nvSpPr>
        <p:spPr bwMode="auto">
          <a:xfrm>
            <a:off x="4191000" y="3124200"/>
            <a:ext cx="4876800" cy="1447800"/>
          </a:xfrm>
          <a:prstGeom prst="cloudCallout">
            <a:avLst>
              <a:gd name="adj1" fmla="val -84375"/>
              <a:gd name="adj2" fmla="val -29495"/>
            </a:avLst>
          </a:prstGeom>
          <a:solidFill>
            <a:srgbClr val="969696"/>
          </a:solidFill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28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94242" name="AutoShape 2"/>
          <p:cNvSpPr>
            <a:spLocks noChangeArrowheads="1"/>
          </p:cNvSpPr>
          <p:nvPr/>
        </p:nvSpPr>
        <p:spPr bwMode="auto">
          <a:xfrm>
            <a:off x="5181600" y="1676400"/>
            <a:ext cx="3962400" cy="1143000"/>
          </a:xfrm>
          <a:prstGeom prst="cloudCallout">
            <a:avLst>
              <a:gd name="adj1" fmla="val -44954"/>
              <a:gd name="adj2" fmla="val 88611"/>
            </a:avLst>
          </a:prstGeom>
          <a:solidFill>
            <a:srgbClr val="FFFF99"/>
          </a:solidFill>
          <a:ln w="12700">
            <a:solidFill>
              <a:srgbClr val="FF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94244" name="Text Box 4"/>
          <p:cNvSpPr txBox="1">
            <a:spLocks noChangeArrowheads="1"/>
          </p:cNvSpPr>
          <p:nvPr/>
        </p:nvSpPr>
        <p:spPr bwMode="auto">
          <a:xfrm>
            <a:off x="1143000" y="2362200"/>
            <a:ext cx="2846388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200" b="0">
                <a:solidFill>
                  <a:schemeClr val="tx1"/>
                </a:solidFill>
                <a:latin typeface="Arial" charset="0"/>
              </a:rPr>
              <a:t>  9 Pflichtkurse</a:t>
            </a:r>
          </a:p>
        </p:txBody>
      </p:sp>
      <p:sp>
        <p:nvSpPr>
          <p:cNvPr id="394245" name="Text Box 5"/>
          <p:cNvSpPr txBox="1">
            <a:spLocks noChangeArrowheads="1"/>
          </p:cNvSpPr>
          <p:nvPr/>
        </p:nvSpPr>
        <p:spPr bwMode="auto">
          <a:xfrm>
            <a:off x="1143000" y="3124200"/>
            <a:ext cx="3500438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200" b="0">
                <a:solidFill>
                  <a:schemeClr val="tx1"/>
                </a:solidFill>
                <a:latin typeface="Arial" charset="0"/>
              </a:rPr>
              <a:t>  1 Wahlpflichtkurs</a:t>
            </a:r>
          </a:p>
        </p:txBody>
      </p:sp>
      <p:sp>
        <p:nvSpPr>
          <p:cNvPr id="394246" name="Rectangle 6"/>
          <p:cNvSpPr>
            <a:spLocks noChangeArrowheads="1"/>
          </p:cNvSpPr>
          <p:nvPr/>
        </p:nvSpPr>
        <p:spPr bwMode="auto">
          <a:xfrm>
            <a:off x="609600" y="1752600"/>
            <a:ext cx="4495800" cy="28194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4247" name="AutoShape 7"/>
          <p:cNvSpPr>
            <a:spLocks noChangeArrowheads="1"/>
          </p:cNvSpPr>
          <p:nvPr/>
        </p:nvSpPr>
        <p:spPr bwMode="auto">
          <a:xfrm>
            <a:off x="4419600" y="1828800"/>
            <a:ext cx="1447800" cy="1447800"/>
          </a:xfrm>
          <a:prstGeom prst="star5">
            <a:avLst/>
          </a:prstGeom>
          <a:gradFill rotWithShape="0">
            <a:gsLst>
              <a:gs pos="0">
                <a:srgbClr val="FF33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4248" name="Text Box 8"/>
          <p:cNvSpPr txBox="1">
            <a:spLocks noChangeArrowheads="1"/>
          </p:cNvSpPr>
          <p:nvPr/>
        </p:nvSpPr>
        <p:spPr bwMode="auto">
          <a:xfrm>
            <a:off x="898525" y="1905000"/>
            <a:ext cx="399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>
                <a:solidFill>
                  <a:schemeClr val="bg1"/>
                </a:solidFill>
                <a:latin typeface="Arial" charset="0"/>
              </a:rPr>
              <a:t>Grundlage der Versetzung</a:t>
            </a:r>
            <a:endParaRPr lang="de-DE" altLang="de-DE" sz="24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94249" name="Rectangle 9"/>
          <p:cNvSpPr>
            <a:spLocks noChangeArrowheads="1"/>
          </p:cNvSpPr>
          <p:nvPr/>
        </p:nvSpPr>
        <p:spPr bwMode="auto">
          <a:xfrm>
            <a:off x="5562600" y="2057400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>
                <a:solidFill>
                  <a:schemeClr val="bg1"/>
                </a:solidFill>
                <a:latin typeface="Arial" charset="0"/>
              </a:rPr>
              <a:t>Mahnungsfrist: 10 Wochen</a:t>
            </a:r>
            <a:endParaRPr lang="de-DE" altLang="de-DE" sz="20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94250" name="Text Box 10"/>
          <p:cNvSpPr txBox="1">
            <a:spLocks noChangeArrowheads="1"/>
          </p:cNvSpPr>
          <p:nvPr/>
        </p:nvSpPr>
        <p:spPr bwMode="auto">
          <a:xfrm>
            <a:off x="1143000" y="3810000"/>
            <a:ext cx="2009775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200" b="0">
                <a:solidFill>
                  <a:schemeClr val="tx1"/>
                </a:solidFill>
                <a:latin typeface="Arial" charset="0"/>
              </a:rPr>
              <a:t>10 Fächer</a:t>
            </a:r>
          </a:p>
        </p:txBody>
      </p:sp>
      <p:sp>
        <p:nvSpPr>
          <p:cNvPr id="394251" name="Text Box 11"/>
          <p:cNvSpPr txBox="1">
            <a:spLocks noChangeArrowheads="1"/>
          </p:cNvSpPr>
          <p:nvPr/>
        </p:nvSpPr>
        <p:spPr bwMode="auto">
          <a:xfrm>
            <a:off x="762000" y="32004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400">
                <a:solidFill>
                  <a:schemeClr val="bg1"/>
                </a:solidFill>
                <a:latin typeface="AvantGarde Bk BT" pitchFamily="34" charset="0"/>
              </a:rPr>
              <a:t>+</a:t>
            </a:r>
            <a:endParaRPr lang="de-DE" altLang="de-DE">
              <a:solidFill>
                <a:schemeClr val="bg1"/>
              </a:solidFill>
              <a:latin typeface="AvantGarde Bk BT" pitchFamily="34" charset="0"/>
            </a:endParaRPr>
          </a:p>
        </p:txBody>
      </p:sp>
      <p:sp>
        <p:nvSpPr>
          <p:cNvPr id="394252" name="Text Box 12"/>
          <p:cNvSpPr txBox="1">
            <a:spLocks noChangeArrowheads="1"/>
          </p:cNvSpPr>
          <p:nvPr/>
        </p:nvSpPr>
        <p:spPr bwMode="auto">
          <a:xfrm>
            <a:off x="762000" y="38862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400">
                <a:solidFill>
                  <a:schemeClr val="bg1"/>
                </a:solidFill>
                <a:latin typeface="AvantGarde Bk BT" pitchFamily="34" charset="0"/>
              </a:rPr>
              <a:t>=</a:t>
            </a:r>
          </a:p>
        </p:txBody>
      </p:sp>
      <p:sp>
        <p:nvSpPr>
          <p:cNvPr id="394254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762000"/>
            <a:ext cx="7848600" cy="685800"/>
          </a:xfrm>
        </p:spPr>
        <p:txBody>
          <a:bodyPr/>
          <a:lstStyle/>
          <a:p>
            <a:r>
              <a:rPr lang="de-DE" altLang="de-DE" sz="2800" b="1" dirty="0"/>
              <a:t>Versetzungsordnung von EF </a:t>
            </a:r>
            <a:r>
              <a:rPr lang="de-DE" altLang="de-DE" sz="2800" b="1" dirty="0" smtClean="0"/>
              <a:t>zu </a:t>
            </a:r>
            <a:r>
              <a:rPr lang="de-DE" altLang="de-DE" sz="2800" b="1" dirty="0"/>
              <a:t>Q1</a:t>
            </a:r>
          </a:p>
        </p:txBody>
      </p:sp>
      <p:sp>
        <p:nvSpPr>
          <p:cNvPr id="394255" name="Text Box 15"/>
          <p:cNvSpPr txBox="1">
            <a:spLocks noChangeArrowheads="1"/>
          </p:cNvSpPr>
          <p:nvPr/>
        </p:nvSpPr>
        <p:spPr bwMode="auto">
          <a:xfrm>
            <a:off x="609600" y="4800600"/>
            <a:ext cx="7994848" cy="13731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800" b="0" u="sng" dirty="0">
                <a:solidFill>
                  <a:schemeClr val="bg1"/>
                </a:solidFill>
                <a:latin typeface="Arial" charset="0"/>
              </a:rPr>
              <a:t> 5 im Kernfachbereich</a:t>
            </a:r>
            <a:r>
              <a:rPr lang="de-DE" altLang="de-DE" sz="2800" b="0" dirty="0">
                <a:solidFill>
                  <a:schemeClr val="bg1"/>
                </a:solidFill>
                <a:latin typeface="Arial" charset="0"/>
              </a:rPr>
              <a:t> (</a:t>
            </a:r>
            <a:r>
              <a:rPr lang="de-DE" altLang="de-DE" sz="2800" b="0" dirty="0" err="1" smtClean="0">
                <a:solidFill>
                  <a:schemeClr val="bg1"/>
                </a:solidFill>
                <a:latin typeface="Arial" charset="0"/>
              </a:rPr>
              <a:t>D,M,</a:t>
            </a:r>
            <a:r>
              <a:rPr lang="de-DE" altLang="de-DE" sz="2800" b="0" u="sng" dirty="0" err="1" smtClean="0">
                <a:solidFill>
                  <a:schemeClr val="bg1"/>
                </a:solidFill>
                <a:latin typeface="Arial" charset="0"/>
              </a:rPr>
              <a:t>fortgeführte</a:t>
            </a:r>
            <a:r>
              <a:rPr lang="de-DE" altLang="de-DE" sz="2800" b="0" dirty="0" smtClean="0">
                <a:solidFill>
                  <a:schemeClr val="bg1"/>
                </a:solidFill>
                <a:latin typeface="Arial" charset="0"/>
              </a:rPr>
              <a:t> FS</a:t>
            </a:r>
            <a:r>
              <a:rPr lang="de-DE" altLang="de-DE" sz="2800" b="0" dirty="0">
                <a:solidFill>
                  <a:schemeClr val="bg1"/>
                </a:solidFill>
                <a:latin typeface="Arial" charset="0"/>
              </a:rPr>
              <a:t>): </a:t>
            </a:r>
            <a:br>
              <a:rPr lang="de-DE" altLang="de-DE" sz="2800" b="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2800" b="0" dirty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</a:t>
            </a:r>
            <a:r>
              <a:rPr lang="de-DE" altLang="de-DE" sz="2800" b="0" dirty="0">
                <a:solidFill>
                  <a:schemeClr val="bg1"/>
                </a:solidFill>
                <a:latin typeface="Arial" charset="0"/>
              </a:rPr>
              <a:t>Versetzung nur bei </a:t>
            </a:r>
            <a:r>
              <a:rPr lang="de-DE" altLang="de-DE" sz="2800" b="0" u="sng" dirty="0">
                <a:solidFill>
                  <a:schemeClr val="bg1"/>
                </a:solidFill>
                <a:latin typeface="Arial" charset="0"/>
              </a:rPr>
              <a:t>Ausgleich</a:t>
            </a:r>
            <a:r>
              <a:rPr lang="de-DE" altLang="de-DE" sz="2800" b="0" dirty="0">
                <a:solidFill>
                  <a:schemeClr val="bg1"/>
                </a:solidFill>
                <a:latin typeface="Arial" charset="0"/>
              </a:rPr>
              <a:t> durch </a:t>
            </a:r>
            <a:r>
              <a:rPr lang="de-DE" altLang="de-DE" sz="2800" b="0" dirty="0" smtClean="0">
                <a:solidFill>
                  <a:schemeClr val="bg1"/>
                </a:solidFill>
                <a:latin typeface="Arial" charset="0"/>
              </a:rPr>
              <a:t>mind. eine </a:t>
            </a:r>
            <a:r>
              <a:rPr lang="de-DE" altLang="de-DE" sz="2800" b="0" u="sng" dirty="0">
                <a:solidFill>
                  <a:schemeClr val="bg1"/>
                </a:solidFill>
                <a:latin typeface="Arial" charset="0"/>
              </a:rPr>
              <a:t>3 </a:t>
            </a:r>
            <a:r>
              <a:rPr lang="de-DE" altLang="de-DE" sz="2800" b="0" u="sng" dirty="0" smtClean="0">
                <a:solidFill>
                  <a:schemeClr val="bg1"/>
                </a:solidFill>
                <a:latin typeface="Arial" charset="0"/>
              </a:rPr>
              <a:t>oder besser im </a:t>
            </a:r>
            <a:r>
              <a:rPr lang="de-DE" altLang="de-DE" sz="2800" b="0" u="sng" dirty="0">
                <a:solidFill>
                  <a:schemeClr val="bg1"/>
                </a:solidFill>
                <a:latin typeface="Arial" charset="0"/>
              </a:rPr>
              <a:t>Kernfachbereich ! </a:t>
            </a:r>
          </a:p>
        </p:txBody>
      </p:sp>
      <p:sp>
        <p:nvSpPr>
          <p:cNvPr id="394256" name="AutoShape 16"/>
          <p:cNvSpPr>
            <a:spLocks noChangeArrowheads="1"/>
          </p:cNvSpPr>
          <p:nvPr/>
        </p:nvSpPr>
        <p:spPr bwMode="auto">
          <a:xfrm rot="18480000">
            <a:off x="3930650" y="4083050"/>
            <a:ext cx="1219200" cy="520700"/>
          </a:xfrm>
          <a:prstGeom prst="notchedRightArrow">
            <a:avLst>
              <a:gd name="adj1" fmla="val 45083"/>
              <a:gd name="adj2" fmla="val 107111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4258" name="Rectangle 18"/>
          <p:cNvSpPr>
            <a:spLocks noChangeArrowheads="1"/>
          </p:cNvSpPr>
          <p:nvPr/>
        </p:nvSpPr>
        <p:spPr bwMode="auto">
          <a:xfrm>
            <a:off x="4724400" y="3429000"/>
            <a:ext cx="4419600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de-DE" altLang="de-DE" sz="1800">
                <a:solidFill>
                  <a:schemeClr val="bg1"/>
                </a:solidFill>
                <a:latin typeface="Arial" charset="0"/>
              </a:rPr>
              <a:t>kein Ausgleich im Kernfachbereich :</a:t>
            </a:r>
            <a:br>
              <a:rPr lang="de-DE" altLang="de-DE" sz="180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800" b="0">
                <a:solidFill>
                  <a:schemeClr val="bg1"/>
                </a:solidFill>
                <a:latin typeface="Arial" charset="0"/>
              </a:rPr>
              <a:t> Versetzung nur durch </a:t>
            </a:r>
            <a:r>
              <a:rPr lang="de-DE" altLang="de-DE" sz="1800">
                <a:solidFill>
                  <a:schemeClr val="bg1"/>
                </a:solidFill>
                <a:latin typeface="Arial" charset="0"/>
              </a:rPr>
              <a:t>Nachprüfung !</a:t>
            </a:r>
            <a:r>
              <a:rPr lang="de-DE" altLang="de-DE" sz="2400" b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4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4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4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4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4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4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1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4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4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4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4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94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4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4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394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4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4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4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57" grpId="0" animBg="1" autoUpdateAnimBg="0"/>
      <p:bldP spid="394242" grpId="0" animBg="1" autoUpdateAnimBg="0"/>
      <p:bldP spid="394244" grpId="0" animBg="1" autoUpdateAnimBg="0"/>
      <p:bldP spid="394245" grpId="0" animBg="1" autoUpdateAnimBg="0"/>
      <p:bldP spid="394246" grpId="0" animBg="1"/>
      <p:bldP spid="394247" grpId="0" animBg="1"/>
      <p:bldP spid="394248" grpId="0" autoUpdateAnimBg="0"/>
      <p:bldP spid="394249" grpId="0" autoUpdateAnimBg="0"/>
      <p:bldP spid="394250" grpId="0" animBg="1" autoUpdateAnimBg="0"/>
      <p:bldP spid="394251" grpId="0" autoUpdateAnimBg="0"/>
      <p:bldP spid="394252" grpId="0" autoUpdateAnimBg="0"/>
      <p:bldP spid="394255" grpId="0" animBg="1" autoUpdateAnimBg="0"/>
      <p:bldP spid="394256" grpId="0" animBg="1"/>
      <p:bldP spid="39425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1622425" y="6156325"/>
            <a:ext cx="5724525" cy="581025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0066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0">
                <a:solidFill>
                  <a:schemeClr val="tx1"/>
                </a:solidFill>
                <a:latin typeface="Arial" charset="0"/>
              </a:rPr>
              <a:t>Mindestbelegung anrechenbare Kurse: 38 (= 8 LK + 30 GK)</a:t>
            </a:r>
            <a:r>
              <a:rPr lang="de-DE" altLang="de-DE" sz="2400" b="0">
                <a:solidFill>
                  <a:schemeClr val="tx1"/>
                </a:solidFill>
                <a:latin typeface="Arial" charset="0"/>
              </a:rPr>
              <a:t/>
            </a:r>
            <a:br>
              <a:rPr lang="de-DE" altLang="de-DE" sz="2400" b="0">
                <a:solidFill>
                  <a:schemeClr val="tx1"/>
                </a:solidFill>
                <a:latin typeface="Arial" charset="0"/>
              </a:rPr>
            </a:br>
            <a:r>
              <a:rPr lang="de-DE" altLang="de-DE" sz="1600" b="0">
                <a:solidFill>
                  <a:schemeClr val="tx1"/>
                </a:solidFill>
                <a:latin typeface="Arial" charset="0"/>
              </a:rPr>
              <a:t>Einbringung in Gesamtqualifikation: 35 – 40 Kurse (LK + GK) </a:t>
            </a:r>
          </a:p>
        </p:txBody>
      </p:sp>
      <p:sp>
        <p:nvSpPr>
          <p:cNvPr id="205829" name="AutoShape 5"/>
          <p:cNvSpPr>
            <a:spLocks noChangeArrowheads="1"/>
          </p:cNvSpPr>
          <p:nvPr/>
        </p:nvSpPr>
        <p:spPr bwMode="auto">
          <a:xfrm>
            <a:off x="3400425" y="4419600"/>
            <a:ext cx="2771775" cy="990600"/>
          </a:xfrm>
          <a:prstGeom prst="can">
            <a:avLst>
              <a:gd name="adj" fmla="val 36537"/>
            </a:avLst>
          </a:prstGeom>
          <a:solidFill>
            <a:srgbClr val="0066FF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800" b="0">
                <a:solidFill>
                  <a:schemeClr val="tx1"/>
                </a:solidFill>
                <a:latin typeface="Arial" charset="0"/>
              </a:rPr>
              <a:t>beliebige GK + PK/ VF</a:t>
            </a:r>
          </a:p>
        </p:txBody>
      </p:sp>
      <p:sp>
        <p:nvSpPr>
          <p:cNvPr id="205830" name="AutoShape 6"/>
          <p:cNvSpPr>
            <a:spLocks noChangeArrowheads="1"/>
          </p:cNvSpPr>
          <p:nvPr/>
        </p:nvSpPr>
        <p:spPr bwMode="auto">
          <a:xfrm>
            <a:off x="3400425" y="3124200"/>
            <a:ext cx="2771775" cy="1619250"/>
          </a:xfrm>
          <a:prstGeom prst="can">
            <a:avLst>
              <a:gd name="adj" fmla="val 14606"/>
            </a:avLst>
          </a:prstGeom>
          <a:solidFill>
            <a:srgbClr val="0066FF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>
                <a:solidFill>
                  <a:schemeClr val="tx1"/>
                </a:solidFill>
                <a:latin typeface="Arial" charset="0"/>
              </a:rPr>
              <a:t>GK-Pflichtkurse</a:t>
            </a:r>
          </a:p>
          <a:p>
            <a:pPr algn="ctr"/>
            <a:r>
              <a:rPr lang="de-DE" altLang="de-DE" sz="2400" b="0">
                <a:solidFill>
                  <a:schemeClr val="tx1"/>
                </a:solidFill>
                <a:latin typeface="Arial" charset="0"/>
              </a:rPr>
              <a:t>+</a:t>
            </a:r>
          </a:p>
        </p:txBody>
      </p:sp>
      <p:sp>
        <p:nvSpPr>
          <p:cNvPr id="205831" name="AutoShape 7"/>
          <p:cNvSpPr>
            <a:spLocks noChangeArrowheads="1"/>
          </p:cNvSpPr>
          <p:nvPr/>
        </p:nvSpPr>
        <p:spPr bwMode="auto">
          <a:xfrm>
            <a:off x="3390900" y="2419350"/>
            <a:ext cx="2790825" cy="914400"/>
          </a:xfrm>
          <a:prstGeom prst="can">
            <a:avLst>
              <a:gd name="adj" fmla="val 34375"/>
            </a:avLst>
          </a:prstGeom>
          <a:solidFill>
            <a:srgbClr val="FF3300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de-DE" altLang="de-DE" b="0">
                <a:solidFill>
                  <a:schemeClr val="tx1"/>
                </a:solidFill>
                <a:latin typeface="Arial" charset="0"/>
              </a:rPr>
              <a:t>2 LK</a:t>
            </a:r>
            <a:endParaRPr lang="de-DE" altLang="de-DE" sz="24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5833" name="Text Box 9"/>
          <p:cNvSpPr txBox="1">
            <a:spLocks noChangeArrowheads="1"/>
          </p:cNvSpPr>
          <p:nvPr/>
        </p:nvSpPr>
        <p:spPr bwMode="auto">
          <a:xfrm>
            <a:off x="228600" y="4683125"/>
            <a:ext cx="1741488" cy="730250"/>
          </a:xfrm>
          <a:prstGeom prst="rect">
            <a:avLst/>
          </a:prstGeom>
          <a:solidFill>
            <a:srgbClr val="FF3300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 b="0">
                <a:solidFill>
                  <a:schemeClr val="tx1"/>
                </a:solidFill>
                <a:latin typeface="Arial" charset="0"/>
              </a:rPr>
              <a:t>2 LK x 4 Hj. =</a:t>
            </a:r>
          </a:p>
          <a:p>
            <a:r>
              <a:rPr lang="de-DE" altLang="de-DE" sz="2000" b="0">
                <a:solidFill>
                  <a:schemeClr val="tx1"/>
                </a:solidFill>
                <a:latin typeface="Arial" charset="0"/>
              </a:rPr>
              <a:t>8 Kurse</a:t>
            </a:r>
          </a:p>
        </p:txBody>
      </p:sp>
      <p:sp>
        <p:nvSpPr>
          <p:cNvPr id="205834" name="Text Box 10"/>
          <p:cNvSpPr txBox="1">
            <a:spLocks noChangeArrowheads="1"/>
          </p:cNvSpPr>
          <p:nvPr/>
        </p:nvSpPr>
        <p:spPr bwMode="auto">
          <a:xfrm>
            <a:off x="6715125" y="4527550"/>
            <a:ext cx="2235200" cy="1339850"/>
          </a:xfrm>
          <a:prstGeom prst="rect">
            <a:avLst/>
          </a:prstGeom>
          <a:solidFill>
            <a:srgbClr val="0066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 b="0">
                <a:solidFill>
                  <a:schemeClr val="tx1"/>
                </a:solidFill>
                <a:latin typeface="Arial" charset="0"/>
              </a:rPr>
              <a:t>7 GK x 4 Hj. = </a:t>
            </a:r>
          </a:p>
          <a:p>
            <a:r>
              <a:rPr lang="de-DE" altLang="de-DE" sz="2000" b="0">
                <a:solidFill>
                  <a:schemeClr val="tx1"/>
                </a:solidFill>
                <a:latin typeface="Arial" charset="0"/>
              </a:rPr>
              <a:t>28 Kurse + 2 PK</a:t>
            </a:r>
          </a:p>
          <a:p>
            <a:r>
              <a:rPr lang="de-DE" altLang="de-DE" sz="2000" b="0">
                <a:solidFill>
                  <a:schemeClr val="tx1"/>
                </a:solidFill>
                <a:latin typeface="Arial" charset="0"/>
              </a:rPr>
              <a:t>8GK x 4 Hj. =</a:t>
            </a:r>
          </a:p>
          <a:p>
            <a:r>
              <a:rPr lang="de-DE" altLang="de-DE" sz="2000" b="0">
                <a:solidFill>
                  <a:schemeClr val="tx1"/>
                </a:solidFill>
                <a:latin typeface="Arial" charset="0"/>
              </a:rPr>
              <a:t>32 Kurse (+ 2 PK)</a:t>
            </a:r>
          </a:p>
        </p:txBody>
      </p:sp>
      <p:sp>
        <p:nvSpPr>
          <p:cNvPr id="205838" name="AutoShape 14"/>
          <p:cNvSpPr>
            <a:spLocks/>
          </p:cNvSpPr>
          <p:nvPr/>
        </p:nvSpPr>
        <p:spPr bwMode="auto">
          <a:xfrm>
            <a:off x="6324600" y="3200400"/>
            <a:ext cx="228600" cy="2057400"/>
          </a:xfrm>
          <a:prstGeom prst="rightBrace">
            <a:avLst>
              <a:gd name="adj1" fmla="val 75000"/>
              <a:gd name="adj2" fmla="val 50000"/>
            </a:avLst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843" name="Text Box 19"/>
          <p:cNvSpPr txBox="1">
            <a:spLocks noChangeArrowheads="1"/>
          </p:cNvSpPr>
          <p:nvPr/>
        </p:nvSpPr>
        <p:spPr bwMode="auto">
          <a:xfrm>
            <a:off x="3795395" y="1720850"/>
            <a:ext cx="1928733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600" b="0" dirty="0" smtClean="0">
                <a:solidFill>
                  <a:schemeClr val="bg1"/>
                </a:solidFill>
                <a:latin typeface="Arial" charset="0"/>
              </a:rPr>
              <a:t>27-28 </a:t>
            </a:r>
            <a:r>
              <a:rPr lang="de-DE" altLang="de-DE" sz="3600" b="0" dirty="0">
                <a:solidFill>
                  <a:schemeClr val="bg1"/>
                </a:solidFill>
                <a:latin typeface="Arial" charset="0"/>
              </a:rPr>
              <a:t>h*</a:t>
            </a:r>
          </a:p>
        </p:txBody>
      </p:sp>
      <p:sp>
        <p:nvSpPr>
          <p:cNvPr id="205844" name="AutoShape 20"/>
          <p:cNvSpPr>
            <a:spLocks/>
          </p:cNvSpPr>
          <p:nvPr/>
        </p:nvSpPr>
        <p:spPr bwMode="auto">
          <a:xfrm>
            <a:off x="3124200" y="3200400"/>
            <a:ext cx="228600" cy="2133600"/>
          </a:xfrm>
          <a:prstGeom prst="leftBrace">
            <a:avLst>
              <a:gd name="adj1" fmla="val 77778"/>
              <a:gd name="adj2" fmla="val 50000"/>
            </a:avLst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845" name="Text Box 21"/>
          <p:cNvSpPr txBox="1">
            <a:spLocks noChangeArrowheads="1"/>
          </p:cNvSpPr>
          <p:nvPr/>
        </p:nvSpPr>
        <p:spPr bwMode="auto">
          <a:xfrm rot="-5400000">
            <a:off x="1496219" y="3934619"/>
            <a:ext cx="2432050" cy="8239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2800">
                <a:solidFill>
                  <a:schemeClr val="bg1"/>
                </a:solidFill>
                <a:latin typeface="Arial" charset="0"/>
              </a:rPr>
              <a:t>7 GK</a:t>
            </a:r>
            <a:r>
              <a:rPr lang="de-DE" altLang="de-DE" sz="2800" b="0">
                <a:solidFill>
                  <a:schemeClr val="bg1"/>
                </a:solidFill>
                <a:latin typeface="Arial" charset="0"/>
              </a:rPr>
              <a:t/>
            </a:r>
            <a:br>
              <a:rPr lang="de-DE" altLang="de-DE" sz="2800" b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2000" b="0">
                <a:solidFill>
                  <a:schemeClr val="bg1"/>
                </a:solidFill>
                <a:latin typeface="Arial" charset="0"/>
              </a:rPr>
              <a:t>+ 8. GK oder VF/PK</a:t>
            </a:r>
          </a:p>
        </p:txBody>
      </p:sp>
      <p:cxnSp>
        <p:nvCxnSpPr>
          <p:cNvPr id="205849" name="AutoShape 25"/>
          <p:cNvCxnSpPr>
            <a:cxnSpLocks noChangeShapeType="1"/>
            <a:stCxn id="205831" idx="2"/>
            <a:endCxn id="205833" idx="0"/>
          </p:cNvCxnSpPr>
          <p:nvPr/>
        </p:nvCxnSpPr>
        <p:spPr bwMode="auto">
          <a:xfrm rot="10800000" flipV="1">
            <a:off x="1100138" y="2876550"/>
            <a:ext cx="2290762" cy="1792288"/>
          </a:xfrm>
          <a:prstGeom prst="bentConnector2">
            <a:avLst/>
          </a:prstGeom>
          <a:noFill/>
          <a:ln w="38100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850" name="AutoShape 26"/>
          <p:cNvCxnSpPr>
            <a:cxnSpLocks noChangeShapeType="1"/>
            <a:stCxn id="205838" idx="1"/>
            <a:endCxn id="205834" idx="0"/>
          </p:cNvCxnSpPr>
          <p:nvPr/>
        </p:nvCxnSpPr>
        <p:spPr bwMode="auto">
          <a:xfrm>
            <a:off x="6581775" y="4229100"/>
            <a:ext cx="1250950" cy="284163"/>
          </a:xfrm>
          <a:prstGeom prst="bentConnector2">
            <a:avLst/>
          </a:prstGeom>
          <a:noFill/>
          <a:ln w="38100">
            <a:solidFill>
              <a:srgbClr val="3333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851" name="AutoShape 27"/>
          <p:cNvCxnSpPr>
            <a:cxnSpLocks noChangeShapeType="1"/>
            <a:stCxn id="205833" idx="2"/>
            <a:endCxn id="205828" idx="1"/>
          </p:cNvCxnSpPr>
          <p:nvPr/>
        </p:nvCxnSpPr>
        <p:spPr bwMode="auto">
          <a:xfrm rot="16200000" flipH="1">
            <a:off x="851694" y="5676107"/>
            <a:ext cx="1019175" cy="522287"/>
          </a:xfrm>
          <a:prstGeom prst="bentConnector2">
            <a:avLst/>
          </a:prstGeom>
          <a:noFill/>
          <a:ln w="38100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852" name="AutoShape 28"/>
          <p:cNvCxnSpPr>
            <a:cxnSpLocks noChangeShapeType="1"/>
            <a:stCxn id="205834" idx="2"/>
            <a:endCxn id="205828" idx="3"/>
          </p:cNvCxnSpPr>
          <p:nvPr/>
        </p:nvCxnSpPr>
        <p:spPr bwMode="auto">
          <a:xfrm rot="5400000">
            <a:off x="7307263" y="5921375"/>
            <a:ext cx="565150" cy="485775"/>
          </a:xfrm>
          <a:prstGeom prst="bentConnector2">
            <a:avLst/>
          </a:prstGeom>
          <a:noFill/>
          <a:ln w="38100">
            <a:solidFill>
              <a:srgbClr val="3333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854" name="Rectangle 30"/>
          <p:cNvSpPr>
            <a:spLocks noGrp="1" noChangeArrowheads="1"/>
          </p:cNvSpPr>
          <p:nvPr>
            <p:ph type="title"/>
          </p:nvPr>
        </p:nvSpPr>
        <p:spPr>
          <a:xfrm>
            <a:off x="1143000" y="914400"/>
            <a:ext cx="7467600" cy="609600"/>
          </a:xfrm>
        </p:spPr>
        <p:txBody>
          <a:bodyPr/>
          <a:lstStyle/>
          <a:p>
            <a:r>
              <a:rPr lang="de-DE" altLang="de-DE" sz="2800" b="1" dirty="0"/>
              <a:t>Pflichtbelegungen in der </a:t>
            </a:r>
            <a:r>
              <a:rPr lang="de-DE" altLang="de-DE" sz="2800" b="1" dirty="0" err="1" smtClean="0"/>
              <a:t>Qph</a:t>
            </a:r>
            <a:endParaRPr lang="de-DE" altLang="de-DE" sz="2800" b="1" dirty="0"/>
          </a:p>
        </p:txBody>
      </p:sp>
      <p:sp>
        <p:nvSpPr>
          <p:cNvPr id="205855" name="Text Box 31"/>
          <p:cNvSpPr txBox="1">
            <a:spLocks noChangeArrowheads="1"/>
          </p:cNvSpPr>
          <p:nvPr/>
        </p:nvSpPr>
        <p:spPr bwMode="auto">
          <a:xfrm>
            <a:off x="6096000" y="1752600"/>
            <a:ext cx="2986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0">
                <a:solidFill>
                  <a:schemeClr val="bg1"/>
                </a:solidFill>
                <a:latin typeface="Arial" charset="0"/>
              </a:rPr>
              <a:t>*auf der Basis 60-Minuten-Takt</a:t>
            </a:r>
            <a:endParaRPr lang="de-DE" altLang="de-DE" sz="3600" b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0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8" grpId="0" animBg="1" autoUpdateAnimBg="0"/>
      <p:bldP spid="205829" grpId="0" animBg="1" autoUpdateAnimBg="0"/>
      <p:bldP spid="205830" grpId="0" animBg="1" autoUpdateAnimBg="0"/>
      <p:bldP spid="205831" grpId="0" animBg="1" autoUpdateAnimBg="0"/>
      <p:bldP spid="205833" grpId="0" animBg="1" autoUpdateAnimBg="0"/>
      <p:bldP spid="205834" grpId="0" animBg="1" autoUpdateAnimBg="0"/>
      <p:bldP spid="205838" grpId="0" animBg="1"/>
      <p:bldP spid="205843" grpId="0" animBg="1" autoUpdateAnimBg="0"/>
      <p:bldP spid="205844" grpId="0" animBg="1"/>
      <p:bldP spid="205845" grpId="0" animBg="1" autoUpdateAnimBg="0"/>
      <p:bldP spid="20585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4482" name="AutoShape 2"/>
          <p:cNvCxnSpPr>
            <a:cxnSpLocks noChangeShapeType="1"/>
          </p:cNvCxnSpPr>
          <p:nvPr/>
        </p:nvCxnSpPr>
        <p:spPr bwMode="auto">
          <a:xfrm flipH="1" flipV="1">
            <a:off x="3619500" y="1981200"/>
            <a:ext cx="1714500" cy="2209800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4483" name="AutoShape 3"/>
          <p:cNvCxnSpPr>
            <a:cxnSpLocks noChangeShapeType="1"/>
          </p:cNvCxnSpPr>
          <p:nvPr/>
        </p:nvCxnSpPr>
        <p:spPr bwMode="auto">
          <a:xfrm flipH="1" flipV="1">
            <a:off x="2590800" y="1752600"/>
            <a:ext cx="2667000" cy="2400300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4484" name="AutoShape 4"/>
          <p:cNvCxnSpPr>
            <a:cxnSpLocks noChangeShapeType="1"/>
          </p:cNvCxnSpPr>
          <p:nvPr/>
        </p:nvCxnSpPr>
        <p:spPr bwMode="auto">
          <a:xfrm flipH="1" flipV="1">
            <a:off x="1295400" y="3352800"/>
            <a:ext cx="4038600" cy="838200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4485" name="AutoShape 5"/>
          <p:cNvCxnSpPr>
            <a:cxnSpLocks noChangeShapeType="1"/>
          </p:cNvCxnSpPr>
          <p:nvPr/>
        </p:nvCxnSpPr>
        <p:spPr bwMode="auto">
          <a:xfrm flipH="1" flipV="1">
            <a:off x="1295400" y="3963988"/>
            <a:ext cx="3962400" cy="227012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4486" name="AutoShape 6"/>
          <p:cNvCxnSpPr>
            <a:cxnSpLocks noChangeShapeType="1"/>
          </p:cNvCxnSpPr>
          <p:nvPr/>
        </p:nvCxnSpPr>
        <p:spPr bwMode="auto">
          <a:xfrm flipH="1">
            <a:off x="1524000" y="4191000"/>
            <a:ext cx="3657600" cy="685800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4487" name="AutoShape 7"/>
          <p:cNvCxnSpPr>
            <a:cxnSpLocks noChangeShapeType="1"/>
          </p:cNvCxnSpPr>
          <p:nvPr/>
        </p:nvCxnSpPr>
        <p:spPr bwMode="auto">
          <a:xfrm flipH="1">
            <a:off x="3752850" y="4191000"/>
            <a:ext cx="1581150" cy="1409700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4488" name="AutoShape 8"/>
          <p:cNvCxnSpPr>
            <a:cxnSpLocks noChangeShapeType="1"/>
            <a:stCxn id="404490" idx="0"/>
          </p:cNvCxnSpPr>
          <p:nvPr/>
        </p:nvCxnSpPr>
        <p:spPr bwMode="auto">
          <a:xfrm flipH="1">
            <a:off x="5016500" y="4203700"/>
            <a:ext cx="241300" cy="1219200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4489" name="AutoShape 9"/>
          <p:cNvCxnSpPr>
            <a:cxnSpLocks noChangeShapeType="1"/>
          </p:cNvCxnSpPr>
          <p:nvPr/>
        </p:nvCxnSpPr>
        <p:spPr bwMode="auto">
          <a:xfrm flipH="1" flipV="1">
            <a:off x="2362200" y="2590800"/>
            <a:ext cx="2971800" cy="1600200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4490" name="Line 10"/>
          <p:cNvSpPr>
            <a:spLocks noChangeShapeType="1"/>
          </p:cNvSpPr>
          <p:nvPr/>
        </p:nvSpPr>
        <p:spPr bwMode="auto">
          <a:xfrm flipH="1">
            <a:off x="2400300" y="4203700"/>
            <a:ext cx="2857500" cy="13589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4491" name="AutoShape 11"/>
          <p:cNvSpPr>
            <a:spLocks noChangeArrowheads="1"/>
          </p:cNvSpPr>
          <p:nvPr/>
        </p:nvSpPr>
        <p:spPr bwMode="auto">
          <a:xfrm>
            <a:off x="5486400" y="4191000"/>
            <a:ext cx="2590800" cy="2057400"/>
          </a:xfrm>
          <a:prstGeom prst="can">
            <a:avLst>
              <a:gd name="adj" fmla="val 31560"/>
            </a:avLst>
          </a:prstGeom>
          <a:solidFill>
            <a:srgbClr val="6666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b="0">
                <a:solidFill>
                  <a:schemeClr val="tx1"/>
                </a:solidFill>
                <a:latin typeface="Arial" charset="0"/>
              </a:rPr>
              <a:t>(7-)8 GK</a:t>
            </a:r>
            <a:endParaRPr lang="de-DE" altLang="de-DE" sz="24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4492" name="AutoShape 12" descr="Diagonal weit nach oben"/>
          <p:cNvSpPr>
            <a:spLocks noChangeArrowheads="1"/>
          </p:cNvSpPr>
          <p:nvPr/>
        </p:nvSpPr>
        <p:spPr bwMode="auto">
          <a:xfrm>
            <a:off x="4343400" y="5867400"/>
            <a:ext cx="1905000" cy="685800"/>
          </a:xfrm>
          <a:prstGeom prst="roundRect">
            <a:avLst>
              <a:gd name="adj" fmla="val 16667"/>
            </a:avLst>
          </a:prstGeom>
          <a:pattFill prst="wdUpDiag">
            <a:fgClr>
              <a:srgbClr val="00FF00"/>
            </a:fgClr>
            <a:bgClr>
              <a:srgbClr val="FFFFFF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 dirty="0">
                <a:solidFill>
                  <a:schemeClr val="bg2"/>
                </a:solidFill>
                <a:latin typeface="Arial" charset="0"/>
              </a:rPr>
              <a:t>Ersatzfach</a:t>
            </a:r>
            <a:endParaRPr lang="de-DE" altLang="de-DE" sz="2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4495" name="AutoShape 15"/>
          <p:cNvSpPr>
            <a:spLocks noChangeArrowheads="1"/>
          </p:cNvSpPr>
          <p:nvPr/>
        </p:nvSpPr>
        <p:spPr bwMode="auto">
          <a:xfrm>
            <a:off x="5486400" y="3048000"/>
            <a:ext cx="2590800" cy="1524000"/>
          </a:xfrm>
          <a:prstGeom prst="can">
            <a:avLst>
              <a:gd name="adj" fmla="val 30634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b="0">
                <a:solidFill>
                  <a:schemeClr val="tx1"/>
                </a:solidFill>
                <a:latin typeface="Arial" charset="0"/>
              </a:rPr>
              <a:t>2 LK</a:t>
            </a:r>
            <a:endParaRPr lang="de-DE" altLang="de-DE" sz="24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4496" name="Text Box 16"/>
          <p:cNvSpPr txBox="1">
            <a:spLocks noChangeArrowheads="1"/>
          </p:cNvSpPr>
          <p:nvPr/>
        </p:nvSpPr>
        <p:spPr bwMode="auto">
          <a:xfrm>
            <a:off x="5302250" y="1905000"/>
            <a:ext cx="3079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600">
                <a:solidFill>
                  <a:schemeClr val="bg1"/>
                </a:solidFill>
                <a:latin typeface="Arial" charset="0"/>
              </a:rPr>
              <a:t>Belegungs-</a:t>
            </a:r>
          </a:p>
          <a:p>
            <a:r>
              <a:rPr lang="de-DE" altLang="de-DE" sz="3600">
                <a:solidFill>
                  <a:schemeClr val="bg1"/>
                </a:solidFill>
                <a:latin typeface="Arial" charset="0"/>
              </a:rPr>
              <a:t>verpflichtung</a:t>
            </a:r>
          </a:p>
        </p:txBody>
      </p:sp>
      <p:sp>
        <p:nvSpPr>
          <p:cNvPr id="404497" name="AutoShape 17"/>
          <p:cNvSpPr>
            <a:spLocks noChangeArrowheads="1"/>
          </p:cNvSpPr>
          <p:nvPr/>
        </p:nvSpPr>
        <p:spPr bwMode="auto">
          <a:xfrm>
            <a:off x="1219200" y="1447800"/>
            <a:ext cx="1371600" cy="608013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000" b="0" dirty="0" smtClean="0">
                <a:solidFill>
                  <a:schemeClr val="tx1"/>
                </a:solidFill>
                <a:latin typeface="Arial" charset="0"/>
              </a:rPr>
              <a:t>1.FS </a:t>
            </a:r>
            <a:r>
              <a:rPr lang="de-DE" altLang="de-DE" sz="2000" b="0" dirty="0">
                <a:solidFill>
                  <a:schemeClr val="tx1"/>
                </a:solidFill>
                <a:latin typeface="Arial" charset="0"/>
              </a:rPr>
              <a:t>= E </a:t>
            </a:r>
            <a:endParaRPr lang="de-DE" altLang="de-DE" sz="2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4498" name="AutoShape 18"/>
          <p:cNvSpPr>
            <a:spLocks noChangeArrowheads="1"/>
          </p:cNvSpPr>
          <p:nvPr/>
        </p:nvSpPr>
        <p:spPr bwMode="auto">
          <a:xfrm>
            <a:off x="304800" y="3048000"/>
            <a:ext cx="990600" cy="609600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>
                <a:solidFill>
                  <a:schemeClr val="bg1"/>
                </a:solidFill>
                <a:latin typeface="Arial" charset="0"/>
              </a:rPr>
              <a:t>GSW</a:t>
            </a:r>
          </a:p>
        </p:txBody>
      </p:sp>
      <p:sp>
        <p:nvSpPr>
          <p:cNvPr id="404499" name="AutoShape 19"/>
          <p:cNvSpPr>
            <a:spLocks noChangeArrowheads="1"/>
          </p:cNvSpPr>
          <p:nvPr/>
        </p:nvSpPr>
        <p:spPr bwMode="auto">
          <a:xfrm>
            <a:off x="304800" y="3810000"/>
            <a:ext cx="990600" cy="609600"/>
          </a:xfrm>
          <a:prstGeom prst="roundRect">
            <a:avLst>
              <a:gd name="adj" fmla="val 16667"/>
            </a:avLst>
          </a:prstGeom>
          <a:solidFill>
            <a:srgbClr val="6600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>
                <a:solidFill>
                  <a:schemeClr val="tx1"/>
                </a:solidFill>
                <a:latin typeface="Arial" charset="0"/>
              </a:rPr>
              <a:t>M</a:t>
            </a:r>
            <a:endParaRPr lang="de-DE" altLang="de-DE" sz="2400" b="0">
              <a:latin typeface="Arial" charset="0"/>
            </a:endParaRPr>
          </a:p>
        </p:txBody>
      </p:sp>
      <p:sp>
        <p:nvSpPr>
          <p:cNvPr id="404500" name="AutoShape 20"/>
          <p:cNvSpPr>
            <a:spLocks noChangeArrowheads="1"/>
          </p:cNvSpPr>
          <p:nvPr/>
        </p:nvSpPr>
        <p:spPr bwMode="auto">
          <a:xfrm>
            <a:off x="533400" y="4572000"/>
            <a:ext cx="990600" cy="609600"/>
          </a:xfrm>
          <a:prstGeom prst="roundRect">
            <a:avLst>
              <a:gd name="adj" fmla="val 16667"/>
            </a:avLst>
          </a:prstGeom>
          <a:solidFill>
            <a:srgbClr val="6600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000" b="0" dirty="0" smtClean="0">
                <a:solidFill>
                  <a:schemeClr val="tx1"/>
                </a:solidFill>
                <a:latin typeface="Arial" charset="0"/>
              </a:rPr>
              <a:t>NW</a:t>
            </a:r>
            <a:endParaRPr lang="de-DE" altLang="de-DE" sz="2400" b="0" dirty="0">
              <a:latin typeface="Arial" charset="0"/>
            </a:endParaRPr>
          </a:p>
        </p:txBody>
      </p:sp>
      <p:sp>
        <p:nvSpPr>
          <p:cNvPr id="404501" name="AutoShape 21"/>
          <p:cNvSpPr>
            <a:spLocks noChangeArrowheads="1"/>
          </p:cNvSpPr>
          <p:nvPr/>
        </p:nvSpPr>
        <p:spPr bwMode="auto">
          <a:xfrm>
            <a:off x="2933700" y="5600700"/>
            <a:ext cx="990600" cy="60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>
                <a:solidFill>
                  <a:schemeClr val="bg2"/>
                </a:solidFill>
                <a:latin typeface="Arial" charset="0"/>
              </a:rPr>
              <a:t>REL</a:t>
            </a:r>
          </a:p>
        </p:txBody>
      </p:sp>
      <p:sp>
        <p:nvSpPr>
          <p:cNvPr id="404502" name="AutoShape 22"/>
          <p:cNvSpPr>
            <a:spLocks noChangeArrowheads="1"/>
          </p:cNvSpPr>
          <p:nvPr/>
        </p:nvSpPr>
        <p:spPr bwMode="auto">
          <a:xfrm>
            <a:off x="4495800" y="5410200"/>
            <a:ext cx="990600" cy="60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SP</a:t>
            </a:r>
            <a:endParaRPr lang="de-DE" altLang="de-DE" sz="28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04503" name="AutoShape 23"/>
          <p:cNvSpPr>
            <a:spLocks noChangeArrowheads="1"/>
          </p:cNvSpPr>
          <p:nvPr/>
        </p:nvSpPr>
        <p:spPr bwMode="auto">
          <a:xfrm>
            <a:off x="304800" y="2286000"/>
            <a:ext cx="2057400" cy="609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 dirty="0" smtClean="0">
                <a:solidFill>
                  <a:schemeClr val="tx1"/>
                </a:solidFill>
                <a:latin typeface="Arial" charset="0"/>
              </a:rPr>
              <a:t>KU/MU</a:t>
            </a:r>
            <a:endParaRPr lang="de-DE" altLang="de-DE" sz="2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4504" name="AutoShape 24"/>
          <p:cNvSpPr>
            <a:spLocks noChangeArrowheads="1"/>
          </p:cNvSpPr>
          <p:nvPr/>
        </p:nvSpPr>
        <p:spPr bwMode="auto">
          <a:xfrm>
            <a:off x="3048000" y="1371600"/>
            <a:ext cx="990600" cy="6096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>
                <a:solidFill>
                  <a:schemeClr val="tx1"/>
                </a:solidFill>
                <a:latin typeface="Arial" charset="0"/>
              </a:rPr>
              <a:t>D</a:t>
            </a:r>
          </a:p>
        </p:txBody>
      </p:sp>
      <p:sp>
        <p:nvSpPr>
          <p:cNvPr id="404507" name="AutoShape 27"/>
          <p:cNvSpPr>
            <a:spLocks noChangeArrowheads="1"/>
          </p:cNvSpPr>
          <p:nvPr/>
        </p:nvSpPr>
        <p:spPr bwMode="auto">
          <a:xfrm>
            <a:off x="762000" y="5334000"/>
            <a:ext cx="1676400" cy="609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3300"/>
              </a:gs>
              <a:gs pos="100000">
                <a:srgbClr val="6600FF"/>
              </a:gs>
            </a:gsLst>
            <a:lin ang="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>
                <a:solidFill>
                  <a:schemeClr val="tx1"/>
                </a:solidFill>
                <a:latin typeface="Arial" charset="0"/>
              </a:rPr>
              <a:t>2.FS/2.NW</a:t>
            </a:r>
            <a:endParaRPr lang="de-DE" altLang="de-DE" sz="2400" b="0">
              <a:latin typeface="Arial" charset="0"/>
            </a:endParaRPr>
          </a:p>
        </p:txBody>
      </p:sp>
      <p:sp>
        <p:nvSpPr>
          <p:cNvPr id="404509" name="Rectangle 29"/>
          <p:cNvSpPr>
            <a:spLocks noGrp="1" noChangeArrowheads="1"/>
          </p:cNvSpPr>
          <p:nvPr>
            <p:ph type="title"/>
          </p:nvPr>
        </p:nvSpPr>
        <p:spPr>
          <a:xfrm>
            <a:off x="1219200" y="685800"/>
            <a:ext cx="7315200" cy="685800"/>
          </a:xfrm>
        </p:spPr>
        <p:txBody>
          <a:bodyPr/>
          <a:lstStyle/>
          <a:p>
            <a:r>
              <a:rPr lang="de-DE" altLang="de-DE" sz="2800" b="1" dirty="0"/>
              <a:t>Wahlen zur </a:t>
            </a:r>
            <a:r>
              <a:rPr lang="de-DE" altLang="de-DE" sz="2800" b="1" dirty="0" smtClean="0"/>
              <a:t>Q1: </a:t>
            </a:r>
            <a:r>
              <a:rPr lang="de-DE" altLang="de-DE" sz="2800" b="1" dirty="0"/>
              <a:t>Pflichtfächer </a:t>
            </a:r>
            <a:r>
              <a:rPr lang="de-DE" altLang="de-DE" sz="2800" b="1" dirty="0" smtClean="0"/>
              <a:t>an EGG</a:t>
            </a:r>
            <a:endParaRPr lang="de-DE" altLang="de-DE" sz="2800" b="1" dirty="0"/>
          </a:p>
        </p:txBody>
      </p:sp>
      <p:sp>
        <p:nvSpPr>
          <p:cNvPr id="404514" name="AutoShape 34"/>
          <p:cNvSpPr>
            <a:spLocks noChangeArrowheads="1"/>
          </p:cNvSpPr>
          <p:nvPr/>
        </p:nvSpPr>
        <p:spPr bwMode="auto">
          <a:xfrm>
            <a:off x="4419600" y="1371600"/>
            <a:ext cx="990600" cy="6096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 dirty="0" smtClean="0">
                <a:solidFill>
                  <a:schemeClr val="bg1"/>
                </a:solidFill>
                <a:latin typeface="Arial" charset="0"/>
              </a:rPr>
              <a:t>PJK</a:t>
            </a:r>
            <a:endParaRPr lang="de-DE" altLang="de-DE" sz="2400" b="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404516" name="AutoShape 36"/>
          <p:cNvCxnSpPr>
            <a:cxnSpLocks noChangeShapeType="1"/>
            <a:endCxn id="404514" idx="2"/>
          </p:cNvCxnSpPr>
          <p:nvPr/>
        </p:nvCxnSpPr>
        <p:spPr bwMode="auto">
          <a:xfrm flipH="1" flipV="1">
            <a:off x="4914900" y="1981200"/>
            <a:ext cx="342900" cy="2209800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4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4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0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40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0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4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4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04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4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4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0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4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4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0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4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4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0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0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4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4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0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4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4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04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4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4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0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4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4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9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0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40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0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0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90" grpId="0" animBg="1"/>
      <p:bldP spid="404491" grpId="0" animBg="1" autoUpdateAnimBg="0"/>
      <p:bldP spid="404492" grpId="0" animBg="1" autoUpdateAnimBg="0"/>
      <p:bldP spid="404495" grpId="0" animBg="1" autoUpdateAnimBg="0"/>
      <p:bldP spid="404496" grpId="0" autoUpdateAnimBg="0"/>
      <p:bldP spid="404497" grpId="0" animBg="1" autoUpdateAnimBg="0"/>
      <p:bldP spid="404498" grpId="0" animBg="1" autoUpdateAnimBg="0"/>
      <p:bldP spid="404499" grpId="0" animBg="1" autoUpdateAnimBg="0"/>
      <p:bldP spid="404500" grpId="0" animBg="1" autoUpdateAnimBg="0"/>
      <p:bldP spid="404501" grpId="0" animBg="1" autoUpdateAnimBg="0"/>
      <p:bldP spid="404502" grpId="0" animBg="1" autoUpdateAnimBg="0"/>
      <p:bldP spid="404503" grpId="0" animBg="1" autoUpdateAnimBg="0"/>
      <p:bldP spid="404504" grpId="0" animBg="1" autoUpdateAnimBg="0"/>
      <p:bldP spid="404507" grpId="0" animBg="1" autoUpdateAnimBg="0"/>
      <p:bldP spid="40451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44" name="AutoShape 16"/>
          <p:cNvSpPr>
            <a:spLocks noChangeArrowheads="1"/>
          </p:cNvSpPr>
          <p:nvPr/>
        </p:nvSpPr>
        <p:spPr bwMode="auto">
          <a:xfrm>
            <a:off x="3624852" y="3104676"/>
            <a:ext cx="4114800" cy="914400"/>
          </a:xfrm>
          <a:prstGeom prst="cloudCallout">
            <a:avLst>
              <a:gd name="adj1" fmla="val -84144"/>
              <a:gd name="adj2" fmla="val -75347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6536" name="AutoShape 8"/>
          <p:cNvSpPr>
            <a:spLocks noChangeArrowheads="1"/>
          </p:cNvSpPr>
          <p:nvPr/>
        </p:nvSpPr>
        <p:spPr bwMode="auto">
          <a:xfrm>
            <a:off x="3701052" y="2114076"/>
            <a:ext cx="4114800" cy="990600"/>
          </a:xfrm>
          <a:prstGeom prst="cloudCallout">
            <a:avLst>
              <a:gd name="adj1" fmla="val -85764"/>
              <a:gd name="adj2" fmla="val 13782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6531" name="AutoShape 3"/>
          <p:cNvSpPr>
            <a:spLocks noChangeArrowheads="1"/>
          </p:cNvSpPr>
          <p:nvPr/>
        </p:nvSpPr>
        <p:spPr bwMode="auto">
          <a:xfrm>
            <a:off x="348252" y="4814451"/>
            <a:ext cx="3810000" cy="609600"/>
          </a:xfrm>
          <a:prstGeom prst="roundRect">
            <a:avLst>
              <a:gd name="adj" fmla="val 16667"/>
            </a:avLst>
          </a:prstGeom>
          <a:solidFill>
            <a:srgbClr val="9966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LK-Bänder an der EGG*:</a:t>
            </a:r>
          </a:p>
        </p:txBody>
      </p:sp>
      <p:sp>
        <p:nvSpPr>
          <p:cNvPr id="406530" name="AutoShape 2"/>
          <p:cNvSpPr>
            <a:spLocks noChangeArrowheads="1"/>
          </p:cNvSpPr>
          <p:nvPr/>
        </p:nvSpPr>
        <p:spPr bwMode="auto">
          <a:xfrm>
            <a:off x="348252" y="2266476"/>
            <a:ext cx="2590800" cy="1524000"/>
          </a:xfrm>
          <a:prstGeom prst="can">
            <a:avLst>
              <a:gd name="adj" fmla="val 30634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b="0" dirty="0">
                <a:solidFill>
                  <a:schemeClr val="tx1"/>
                </a:solidFill>
                <a:latin typeface="Arial" charset="0"/>
              </a:rPr>
              <a:t>2 LK</a:t>
            </a:r>
            <a:endParaRPr lang="de-DE" altLang="de-DE" sz="2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6534" name="Rectangle 6"/>
          <p:cNvSpPr>
            <a:spLocks noGrp="1" noChangeArrowheads="1"/>
          </p:cNvSpPr>
          <p:nvPr>
            <p:ph type="title"/>
          </p:nvPr>
        </p:nvSpPr>
        <p:spPr>
          <a:xfrm>
            <a:off x="990600" y="838200"/>
            <a:ext cx="7848600" cy="685800"/>
          </a:xfrm>
        </p:spPr>
        <p:txBody>
          <a:bodyPr/>
          <a:lstStyle/>
          <a:p>
            <a:r>
              <a:rPr lang="de-DE" altLang="de-DE" sz="2800" b="1" dirty="0"/>
              <a:t>Wahlen zur </a:t>
            </a:r>
            <a:r>
              <a:rPr lang="de-DE" altLang="de-DE" sz="2800" b="1" dirty="0" smtClean="0"/>
              <a:t>Q1: </a:t>
            </a:r>
            <a:r>
              <a:rPr lang="de-DE" altLang="de-DE" sz="2800" b="1" dirty="0"/>
              <a:t>Besonderheiten</a:t>
            </a:r>
          </a:p>
        </p:txBody>
      </p:sp>
      <p:sp>
        <p:nvSpPr>
          <p:cNvPr id="406535" name="Text Box 7"/>
          <p:cNvSpPr txBox="1">
            <a:spLocks noChangeArrowheads="1"/>
          </p:cNvSpPr>
          <p:nvPr/>
        </p:nvSpPr>
        <p:spPr bwMode="auto">
          <a:xfrm>
            <a:off x="4267988" y="5194506"/>
            <a:ext cx="2590800" cy="646331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800" dirty="0">
                <a:solidFill>
                  <a:schemeClr val="bg1"/>
                </a:solidFill>
                <a:latin typeface="Arial" charset="0"/>
              </a:rPr>
              <a:t>LK-Band 2:</a:t>
            </a:r>
            <a:br>
              <a:rPr lang="de-DE" altLang="de-DE" sz="180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800" dirty="0" smtClean="0">
                <a:solidFill>
                  <a:schemeClr val="bg1"/>
                </a:solidFill>
                <a:latin typeface="Arial" charset="0"/>
              </a:rPr>
              <a:t>D, E, KU</a:t>
            </a:r>
            <a:r>
              <a:rPr lang="de-DE" altLang="de-DE" sz="1800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de-DE" altLang="de-DE" sz="1800" dirty="0" smtClean="0">
                <a:solidFill>
                  <a:schemeClr val="bg1"/>
                </a:solidFill>
                <a:latin typeface="Arial" charset="0"/>
              </a:rPr>
              <a:t>BI, PA</a:t>
            </a:r>
            <a:endParaRPr lang="de-DE" altLang="de-DE" sz="1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6537" name="Text Box 9"/>
          <p:cNvSpPr txBox="1">
            <a:spLocks noChangeArrowheads="1"/>
          </p:cNvSpPr>
          <p:nvPr/>
        </p:nvSpPr>
        <p:spPr bwMode="auto">
          <a:xfrm>
            <a:off x="3929652" y="2234726"/>
            <a:ext cx="350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000">
                <a:solidFill>
                  <a:schemeClr val="bg1"/>
                </a:solidFill>
                <a:latin typeface="Arial" charset="0"/>
              </a:rPr>
              <a:t>1. LK kann nur sein:</a:t>
            </a:r>
            <a:br>
              <a:rPr lang="de-DE" altLang="de-DE" sz="2000">
                <a:solidFill>
                  <a:schemeClr val="bg1"/>
                </a:solidFill>
                <a:latin typeface="Arial" charset="0"/>
              </a:rPr>
            </a:br>
            <a:r>
              <a:rPr lang="de-DE" altLang="de-DE" sz="2000">
                <a:solidFill>
                  <a:schemeClr val="bg1"/>
                </a:solidFill>
                <a:latin typeface="Arial" charset="0"/>
              </a:rPr>
              <a:t>D, M, Sek1-FS, NW </a:t>
            </a:r>
          </a:p>
        </p:txBody>
      </p:sp>
      <p:sp>
        <p:nvSpPr>
          <p:cNvPr id="406541" name="Text Box 13"/>
          <p:cNvSpPr txBox="1">
            <a:spLocks noChangeArrowheads="1"/>
          </p:cNvSpPr>
          <p:nvPr/>
        </p:nvSpPr>
        <p:spPr bwMode="auto">
          <a:xfrm>
            <a:off x="4267988" y="4481313"/>
            <a:ext cx="2590800" cy="646331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800" dirty="0">
                <a:solidFill>
                  <a:schemeClr val="bg1"/>
                </a:solidFill>
                <a:latin typeface="Arial" charset="0"/>
              </a:rPr>
              <a:t>LK-Band 1:</a:t>
            </a:r>
            <a:br>
              <a:rPr lang="de-DE" altLang="de-DE" sz="180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800" dirty="0">
                <a:solidFill>
                  <a:schemeClr val="bg1"/>
                </a:solidFill>
                <a:latin typeface="Arial" charset="0"/>
              </a:rPr>
              <a:t>D, E, M, </a:t>
            </a:r>
            <a:r>
              <a:rPr lang="de-DE" altLang="de-DE" sz="1800" dirty="0" smtClean="0">
                <a:solidFill>
                  <a:schemeClr val="bg1"/>
                </a:solidFill>
                <a:latin typeface="Arial" charset="0"/>
              </a:rPr>
              <a:t>GE, PA</a:t>
            </a:r>
            <a:endParaRPr lang="de-DE" altLang="de-DE" sz="1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6542" name="Text Box 14"/>
          <p:cNvSpPr txBox="1">
            <a:spLocks noChangeArrowheads="1"/>
          </p:cNvSpPr>
          <p:nvPr/>
        </p:nvSpPr>
        <p:spPr bwMode="auto">
          <a:xfrm>
            <a:off x="4138101" y="5907699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200" dirty="0">
                <a:solidFill>
                  <a:schemeClr val="bg1"/>
                </a:solidFill>
                <a:latin typeface="Arial" charset="0"/>
              </a:rPr>
              <a:t>* je ein Fach aus jedem Band muss / kann nur gewählt werden;</a:t>
            </a:r>
            <a:br>
              <a:rPr lang="de-DE" altLang="de-DE" sz="120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200" dirty="0" smtClean="0">
                <a:solidFill>
                  <a:schemeClr val="bg1"/>
                </a:solidFill>
                <a:latin typeface="Arial" charset="0"/>
              </a:rPr>
              <a:t>gleiche Fächer können nicht gewählt werden!</a:t>
            </a:r>
            <a:endParaRPr lang="de-DE" altLang="de-DE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6543" name="Text Box 15"/>
          <p:cNvSpPr txBox="1">
            <a:spLocks noChangeArrowheads="1"/>
          </p:cNvSpPr>
          <p:nvPr/>
        </p:nvSpPr>
        <p:spPr bwMode="auto">
          <a:xfrm>
            <a:off x="3396252" y="3165001"/>
            <a:ext cx="457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000">
                <a:solidFill>
                  <a:schemeClr val="bg1"/>
                </a:solidFill>
                <a:latin typeface="Arial" charset="0"/>
              </a:rPr>
              <a:t>neu einsetzende FS </a:t>
            </a:r>
            <a:br>
              <a:rPr lang="de-DE" altLang="de-DE" sz="2000">
                <a:solidFill>
                  <a:schemeClr val="bg1"/>
                </a:solidFill>
                <a:latin typeface="Arial" charset="0"/>
              </a:rPr>
            </a:br>
            <a:r>
              <a:rPr lang="de-DE" altLang="de-DE" sz="2000">
                <a:solidFill>
                  <a:schemeClr val="bg1"/>
                </a:solidFill>
                <a:latin typeface="Arial" charset="0"/>
              </a:rPr>
              <a:t>kann nicht LK sein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6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6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6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6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6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6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6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6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6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6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6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6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6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6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6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6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6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6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6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6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6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6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6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6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6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6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6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6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6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6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44" grpId="0" animBg="1" autoUpdateAnimBg="0"/>
      <p:bldP spid="406536" grpId="0" animBg="1" autoUpdateAnimBg="0"/>
      <p:bldP spid="406531" grpId="0" animBg="1" autoUpdateAnimBg="0"/>
      <p:bldP spid="406535" grpId="0" animBg="1" autoUpdateAnimBg="0"/>
      <p:bldP spid="406537" grpId="0" autoUpdateAnimBg="0"/>
      <p:bldP spid="406541" grpId="0" animBg="1" autoUpdateAnimBg="0"/>
      <p:bldP spid="406542" grpId="0" autoUpdateAnimBg="0"/>
      <p:bldP spid="40654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1" name="Rectangle 3"/>
          <p:cNvSpPr>
            <a:spLocks noChangeArrowheads="1"/>
          </p:cNvSpPr>
          <p:nvPr/>
        </p:nvSpPr>
        <p:spPr bwMode="auto">
          <a:xfrm>
            <a:off x="4114800" y="1828800"/>
            <a:ext cx="990600" cy="4953000"/>
          </a:xfrm>
          <a:prstGeom prst="rect">
            <a:avLst/>
          </a:prstGeom>
          <a:solidFill>
            <a:srgbClr val="99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24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6292" name="Rectangle 4"/>
          <p:cNvSpPr>
            <a:spLocks noChangeArrowheads="1"/>
          </p:cNvSpPr>
          <p:nvPr/>
        </p:nvSpPr>
        <p:spPr bwMode="auto">
          <a:xfrm>
            <a:off x="5257800" y="1828800"/>
            <a:ext cx="990600" cy="4953000"/>
          </a:xfrm>
          <a:prstGeom prst="rect">
            <a:avLst/>
          </a:prstGeom>
          <a:solidFill>
            <a:srgbClr val="99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6293" name="Rectangle 5"/>
          <p:cNvSpPr>
            <a:spLocks noChangeArrowheads="1"/>
          </p:cNvSpPr>
          <p:nvPr/>
        </p:nvSpPr>
        <p:spPr bwMode="auto">
          <a:xfrm>
            <a:off x="6400800" y="1828800"/>
            <a:ext cx="990600" cy="4953000"/>
          </a:xfrm>
          <a:prstGeom prst="rect">
            <a:avLst/>
          </a:prstGeom>
          <a:solidFill>
            <a:srgbClr val="99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6294" name="Rectangle 6"/>
          <p:cNvSpPr>
            <a:spLocks noChangeArrowheads="1"/>
          </p:cNvSpPr>
          <p:nvPr/>
        </p:nvSpPr>
        <p:spPr bwMode="auto">
          <a:xfrm>
            <a:off x="7543800" y="1838325"/>
            <a:ext cx="990600" cy="4953000"/>
          </a:xfrm>
          <a:prstGeom prst="rect">
            <a:avLst/>
          </a:prstGeom>
          <a:solidFill>
            <a:srgbClr val="99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6295" name="Text Box 7"/>
          <p:cNvSpPr txBox="1">
            <a:spLocks noChangeArrowheads="1"/>
          </p:cNvSpPr>
          <p:nvPr/>
        </p:nvSpPr>
        <p:spPr bwMode="auto">
          <a:xfrm>
            <a:off x="307975" y="2357438"/>
            <a:ext cx="3775393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 dirty="0">
                <a:solidFill>
                  <a:srgbClr val="FF3300"/>
                </a:solidFill>
                <a:latin typeface="Arial" charset="0"/>
              </a:rPr>
              <a:t>D</a:t>
            </a:r>
            <a:endParaRPr lang="de-DE" altLang="de-DE" sz="2400" dirty="0">
              <a:solidFill>
                <a:schemeClr val="accent1"/>
              </a:solidFill>
              <a:latin typeface="Arial" charset="0"/>
            </a:endParaRPr>
          </a:p>
          <a:p>
            <a:r>
              <a:rPr lang="de-DE" altLang="de-DE" sz="2400" dirty="0">
                <a:solidFill>
                  <a:srgbClr val="FF3300"/>
                </a:solidFill>
                <a:latin typeface="Arial" charset="0"/>
              </a:rPr>
              <a:t>S1-Sprache </a:t>
            </a:r>
            <a:r>
              <a:rPr lang="de-DE" altLang="de-DE" sz="1800" dirty="0">
                <a:solidFill>
                  <a:srgbClr val="FF3300"/>
                </a:solidFill>
                <a:latin typeface="Arial" charset="0"/>
              </a:rPr>
              <a:t>(E)</a:t>
            </a:r>
            <a:endParaRPr lang="de-DE" altLang="de-DE" sz="2400" dirty="0">
              <a:solidFill>
                <a:schemeClr val="accent1"/>
              </a:solidFill>
              <a:latin typeface="Arial" charset="0"/>
            </a:endParaRPr>
          </a:p>
          <a:p>
            <a:r>
              <a:rPr lang="de-DE" altLang="de-DE" sz="2400" dirty="0">
                <a:solidFill>
                  <a:srgbClr val="FF3300"/>
                </a:solidFill>
                <a:latin typeface="Arial" charset="0"/>
              </a:rPr>
              <a:t>S2-Sprache </a:t>
            </a:r>
            <a:r>
              <a:rPr lang="de-DE" altLang="de-DE" sz="1400" dirty="0">
                <a:solidFill>
                  <a:srgbClr val="FF3300"/>
                </a:solidFill>
                <a:latin typeface="Arial" charset="0"/>
              </a:rPr>
              <a:t>(</a:t>
            </a:r>
            <a:r>
              <a:rPr lang="de-DE" altLang="de-DE" sz="1400" dirty="0" smtClean="0">
                <a:solidFill>
                  <a:srgbClr val="FF3300"/>
                </a:solidFill>
                <a:latin typeface="Arial" charset="0"/>
              </a:rPr>
              <a:t>S0)</a:t>
            </a:r>
            <a:r>
              <a:rPr lang="de-DE" altLang="de-DE" sz="2400" dirty="0">
                <a:solidFill>
                  <a:schemeClr val="accent1"/>
                </a:solidFill>
                <a:latin typeface="Arial" charset="0"/>
              </a:rPr>
              <a:t/>
            </a:r>
            <a:br>
              <a:rPr lang="de-DE" altLang="de-DE" sz="2400" dirty="0">
                <a:solidFill>
                  <a:schemeClr val="accent1"/>
                </a:solidFill>
                <a:latin typeface="Arial" charset="0"/>
              </a:rPr>
            </a:br>
            <a:r>
              <a:rPr lang="de-DE" altLang="de-DE" sz="2400" dirty="0">
                <a:solidFill>
                  <a:srgbClr val="FF3300"/>
                </a:solidFill>
                <a:latin typeface="Arial" charset="0"/>
              </a:rPr>
              <a:t>2. FS /</a:t>
            </a:r>
            <a:r>
              <a:rPr lang="de-DE" altLang="de-DE" sz="2400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de-DE" altLang="de-DE" sz="2400" dirty="0">
                <a:solidFill>
                  <a:srgbClr val="6600FF"/>
                </a:solidFill>
                <a:latin typeface="Arial" charset="0"/>
              </a:rPr>
              <a:t>2.NW </a:t>
            </a:r>
            <a:r>
              <a:rPr lang="de-DE" altLang="de-DE" sz="1400" dirty="0" smtClean="0">
                <a:solidFill>
                  <a:srgbClr val="6600FF"/>
                </a:solidFill>
                <a:latin typeface="Arial" charset="0"/>
              </a:rPr>
              <a:t>(BI, PH</a:t>
            </a:r>
            <a:r>
              <a:rPr lang="de-DE" altLang="de-DE" sz="1400" dirty="0">
                <a:solidFill>
                  <a:srgbClr val="6600FF"/>
                </a:solidFill>
                <a:latin typeface="Arial" charset="0"/>
              </a:rPr>
              <a:t>, CH oder IF)</a:t>
            </a:r>
            <a:endParaRPr lang="de-DE" altLang="de-DE" sz="1400" dirty="0">
              <a:solidFill>
                <a:schemeClr val="accent1"/>
              </a:solidFill>
              <a:latin typeface="Arial" charset="0"/>
            </a:endParaRPr>
          </a:p>
          <a:p>
            <a:r>
              <a:rPr lang="de-DE" altLang="de-DE" sz="2400" dirty="0">
                <a:solidFill>
                  <a:schemeClr val="hlink"/>
                </a:solidFill>
                <a:latin typeface="Arial" charset="0"/>
              </a:rPr>
              <a:t>KU/MU</a:t>
            </a:r>
            <a:r>
              <a:rPr lang="de-DE" altLang="de-DE" sz="2400" dirty="0">
                <a:solidFill>
                  <a:schemeClr val="accent1"/>
                </a:solidFill>
                <a:latin typeface="Arial" charset="0"/>
              </a:rPr>
              <a:t> </a:t>
            </a:r>
            <a:endParaRPr lang="de-DE" altLang="de-DE" sz="2400" dirty="0">
              <a:solidFill>
                <a:schemeClr val="hlink"/>
              </a:solidFill>
              <a:latin typeface="Arial" charset="0"/>
            </a:endParaRPr>
          </a:p>
          <a:p>
            <a:r>
              <a:rPr lang="de-DE" altLang="de-DE" sz="2400" dirty="0">
                <a:solidFill>
                  <a:srgbClr val="33CC33"/>
                </a:solidFill>
                <a:latin typeface="Arial" charset="0"/>
              </a:rPr>
              <a:t>GS </a:t>
            </a:r>
            <a:r>
              <a:rPr lang="de-DE" altLang="de-DE" sz="1800" dirty="0">
                <a:solidFill>
                  <a:srgbClr val="33CC33"/>
                </a:solidFill>
                <a:latin typeface="Arial" charset="0"/>
              </a:rPr>
              <a:t>(</a:t>
            </a:r>
            <a:r>
              <a:rPr lang="de-DE" altLang="de-DE" sz="1800" dirty="0" smtClean="0">
                <a:solidFill>
                  <a:srgbClr val="33CC33"/>
                </a:solidFill>
                <a:latin typeface="Arial" charset="0"/>
              </a:rPr>
              <a:t>GE/SW/PA)</a:t>
            </a:r>
            <a:endParaRPr lang="de-DE" altLang="de-DE" sz="1800" dirty="0">
              <a:solidFill>
                <a:srgbClr val="33CC33"/>
              </a:solidFill>
              <a:latin typeface="Arial" charset="0"/>
            </a:endParaRPr>
          </a:p>
          <a:p>
            <a:r>
              <a:rPr lang="de-DE" altLang="de-DE" sz="1800" dirty="0">
                <a:solidFill>
                  <a:srgbClr val="33CC33"/>
                </a:solidFill>
                <a:latin typeface="Arial" charset="0"/>
              </a:rPr>
              <a:t>eventuell GE und/oder SW ab </a:t>
            </a:r>
            <a:r>
              <a:rPr lang="de-DE" altLang="de-DE" sz="1800" dirty="0" smtClean="0">
                <a:solidFill>
                  <a:srgbClr val="33CC33"/>
                </a:solidFill>
                <a:latin typeface="Arial" charset="0"/>
              </a:rPr>
              <a:t>Q2</a:t>
            </a:r>
            <a:endParaRPr lang="de-DE" altLang="de-DE" sz="1800" dirty="0">
              <a:solidFill>
                <a:srgbClr val="6600FF"/>
              </a:solidFill>
              <a:latin typeface="Arial" charset="0"/>
            </a:endParaRPr>
          </a:p>
          <a:p>
            <a:r>
              <a:rPr lang="de-DE" altLang="de-DE" sz="2400" dirty="0">
                <a:solidFill>
                  <a:srgbClr val="6600FF"/>
                </a:solidFill>
                <a:latin typeface="Arial" charset="0"/>
              </a:rPr>
              <a:t>M</a:t>
            </a:r>
          </a:p>
          <a:p>
            <a:r>
              <a:rPr lang="de-DE" altLang="de-DE" sz="2400" dirty="0">
                <a:solidFill>
                  <a:srgbClr val="6600FF"/>
                </a:solidFill>
                <a:latin typeface="Arial" charset="0"/>
              </a:rPr>
              <a:t>NW </a:t>
            </a:r>
            <a:r>
              <a:rPr lang="de-DE" altLang="de-DE" sz="1800" dirty="0">
                <a:solidFill>
                  <a:srgbClr val="6600FF"/>
                </a:solidFill>
                <a:latin typeface="Arial" charset="0"/>
              </a:rPr>
              <a:t>(</a:t>
            </a:r>
            <a:r>
              <a:rPr lang="de-DE" altLang="de-DE" sz="1800" dirty="0" smtClean="0">
                <a:solidFill>
                  <a:srgbClr val="6600FF"/>
                </a:solidFill>
                <a:latin typeface="Arial" charset="0"/>
              </a:rPr>
              <a:t>BI, PH, CH)</a:t>
            </a:r>
            <a:endParaRPr lang="de-DE" altLang="de-DE" sz="2400" dirty="0">
              <a:solidFill>
                <a:schemeClr val="bg1"/>
              </a:solidFill>
              <a:latin typeface="Arial" charset="0"/>
            </a:endParaRPr>
          </a:p>
          <a:p>
            <a:r>
              <a:rPr lang="de-DE" altLang="de-DE" sz="2400" dirty="0">
                <a:solidFill>
                  <a:srgbClr val="B4B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REL </a:t>
            </a:r>
            <a:endParaRPr lang="de-DE" altLang="de-DE" sz="2400" dirty="0">
              <a:solidFill>
                <a:srgbClr val="FF3300"/>
              </a:solidFill>
              <a:latin typeface="Arial" charset="0"/>
            </a:endParaRPr>
          </a:p>
          <a:p>
            <a:r>
              <a:rPr lang="de-DE" altLang="de-DE" sz="2400" dirty="0">
                <a:solidFill>
                  <a:srgbClr val="B4B000"/>
                </a:solidFill>
                <a:latin typeface="Arial" charset="0"/>
              </a:rPr>
              <a:t>SP</a:t>
            </a:r>
            <a:endParaRPr lang="de-DE" altLang="de-DE" sz="1800" b="0" dirty="0">
              <a:solidFill>
                <a:srgbClr val="B4B000"/>
              </a:solidFill>
              <a:latin typeface="Arial" charset="0"/>
            </a:endParaRPr>
          </a:p>
        </p:txBody>
      </p:sp>
      <p:sp>
        <p:nvSpPr>
          <p:cNvPr id="396296" name="Text Box 8"/>
          <p:cNvSpPr txBox="1">
            <a:spLocks noChangeArrowheads="1"/>
          </p:cNvSpPr>
          <p:nvPr/>
        </p:nvSpPr>
        <p:spPr bwMode="auto">
          <a:xfrm>
            <a:off x="4289425" y="2057400"/>
            <a:ext cx="77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 b="0">
                <a:solidFill>
                  <a:schemeClr val="tx1"/>
                </a:solidFill>
                <a:latin typeface="Arial" charset="0"/>
              </a:rPr>
              <a:t>12.1</a:t>
            </a:r>
          </a:p>
        </p:txBody>
      </p:sp>
      <p:sp>
        <p:nvSpPr>
          <p:cNvPr id="396297" name="Text Box 9"/>
          <p:cNvSpPr txBox="1">
            <a:spLocks noChangeArrowheads="1"/>
          </p:cNvSpPr>
          <p:nvPr/>
        </p:nvSpPr>
        <p:spPr bwMode="auto">
          <a:xfrm>
            <a:off x="5318125" y="2057400"/>
            <a:ext cx="77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 b="0">
                <a:solidFill>
                  <a:schemeClr val="tx1"/>
                </a:solidFill>
                <a:latin typeface="Arial" charset="0"/>
              </a:rPr>
              <a:t>12.2</a:t>
            </a:r>
          </a:p>
        </p:txBody>
      </p:sp>
      <p:sp>
        <p:nvSpPr>
          <p:cNvPr id="396298" name="Text Box 10"/>
          <p:cNvSpPr txBox="1">
            <a:spLocks noChangeArrowheads="1"/>
          </p:cNvSpPr>
          <p:nvPr/>
        </p:nvSpPr>
        <p:spPr bwMode="auto">
          <a:xfrm>
            <a:off x="6461125" y="2057400"/>
            <a:ext cx="77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 b="0">
                <a:solidFill>
                  <a:schemeClr val="tx1"/>
                </a:solidFill>
                <a:latin typeface="Arial" charset="0"/>
              </a:rPr>
              <a:t>13.1</a:t>
            </a:r>
          </a:p>
        </p:txBody>
      </p:sp>
      <p:sp>
        <p:nvSpPr>
          <p:cNvPr id="396299" name="Text Box 11"/>
          <p:cNvSpPr txBox="1">
            <a:spLocks noChangeArrowheads="1"/>
          </p:cNvSpPr>
          <p:nvPr/>
        </p:nvSpPr>
        <p:spPr bwMode="auto">
          <a:xfrm>
            <a:off x="7604125" y="2057400"/>
            <a:ext cx="77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 b="0">
                <a:solidFill>
                  <a:schemeClr val="tx1"/>
                </a:solidFill>
                <a:latin typeface="Arial" charset="0"/>
              </a:rPr>
              <a:t>13.2</a:t>
            </a:r>
          </a:p>
        </p:txBody>
      </p:sp>
      <p:sp>
        <p:nvSpPr>
          <p:cNvPr id="396300" name="Line 12"/>
          <p:cNvSpPr>
            <a:spLocks noChangeShapeType="1"/>
          </p:cNvSpPr>
          <p:nvPr/>
        </p:nvSpPr>
        <p:spPr bwMode="auto">
          <a:xfrm>
            <a:off x="990600" y="2590800"/>
            <a:ext cx="70104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6301" name="Line 13"/>
          <p:cNvSpPr>
            <a:spLocks noChangeShapeType="1"/>
          </p:cNvSpPr>
          <p:nvPr/>
        </p:nvSpPr>
        <p:spPr bwMode="auto">
          <a:xfrm>
            <a:off x="3505200" y="2971800"/>
            <a:ext cx="4495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6302" name="Line 14"/>
          <p:cNvSpPr>
            <a:spLocks noChangeShapeType="1"/>
          </p:cNvSpPr>
          <p:nvPr/>
        </p:nvSpPr>
        <p:spPr bwMode="auto">
          <a:xfrm>
            <a:off x="3505200" y="3276600"/>
            <a:ext cx="4495800" cy="0"/>
          </a:xfrm>
          <a:prstGeom prst="line">
            <a:avLst/>
          </a:prstGeom>
          <a:noFill/>
          <a:ln w="57150">
            <a:pattFill prst="wdUpDiag">
              <a:fgClr>
                <a:schemeClr val="accent1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6303" name="Line 15"/>
          <p:cNvSpPr>
            <a:spLocks noChangeShapeType="1"/>
          </p:cNvSpPr>
          <p:nvPr/>
        </p:nvSpPr>
        <p:spPr bwMode="auto">
          <a:xfrm>
            <a:off x="3505200" y="4368591"/>
            <a:ext cx="4495800" cy="12700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6304" name="Line 16"/>
          <p:cNvSpPr>
            <a:spLocks noChangeShapeType="1"/>
          </p:cNvSpPr>
          <p:nvPr/>
        </p:nvSpPr>
        <p:spPr bwMode="auto">
          <a:xfrm>
            <a:off x="1066800" y="5055152"/>
            <a:ext cx="6934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6305" name="Line 17"/>
          <p:cNvSpPr>
            <a:spLocks noChangeShapeType="1"/>
          </p:cNvSpPr>
          <p:nvPr/>
        </p:nvSpPr>
        <p:spPr bwMode="auto">
          <a:xfrm>
            <a:off x="2819400" y="5448091"/>
            <a:ext cx="5181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6306" name="Line 18"/>
          <p:cNvSpPr>
            <a:spLocks noChangeShapeType="1"/>
          </p:cNvSpPr>
          <p:nvPr/>
        </p:nvSpPr>
        <p:spPr bwMode="auto">
          <a:xfrm>
            <a:off x="2819400" y="5829091"/>
            <a:ext cx="3048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6307" name="Line 19"/>
          <p:cNvSpPr>
            <a:spLocks noChangeShapeType="1"/>
          </p:cNvSpPr>
          <p:nvPr/>
        </p:nvSpPr>
        <p:spPr bwMode="auto">
          <a:xfrm>
            <a:off x="2286000" y="6210091"/>
            <a:ext cx="5715000" cy="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6309" name="Line 21"/>
          <p:cNvSpPr>
            <a:spLocks noChangeShapeType="1"/>
          </p:cNvSpPr>
          <p:nvPr/>
        </p:nvSpPr>
        <p:spPr bwMode="auto">
          <a:xfrm>
            <a:off x="6781800" y="4550327"/>
            <a:ext cx="1219200" cy="0"/>
          </a:xfrm>
          <a:prstGeom prst="line">
            <a:avLst/>
          </a:prstGeom>
          <a:noFill/>
          <a:ln w="76200">
            <a:pattFill prst="wdUpDiag">
              <a:fgClr>
                <a:srgbClr val="6600FF"/>
              </a:fgClr>
              <a:bgClr>
                <a:schemeClr val="tx1"/>
              </a:bgClr>
            </a:patt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6310" name="Line 22"/>
          <p:cNvSpPr>
            <a:spLocks noChangeShapeType="1"/>
          </p:cNvSpPr>
          <p:nvPr/>
        </p:nvSpPr>
        <p:spPr bwMode="auto">
          <a:xfrm>
            <a:off x="2819400" y="4051300"/>
            <a:ext cx="30480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6311" name="Line 23"/>
          <p:cNvSpPr>
            <a:spLocks noChangeShapeType="1"/>
          </p:cNvSpPr>
          <p:nvPr/>
        </p:nvSpPr>
        <p:spPr bwMode="auto">
          <a:xfrm>
            <a:off x="6781800" y="4823377"/>
            <a:ext cx="1219200" cy="0"/>
          </a:xfrm>
          <a:prstGeom prst="line">
            <a:avLst/>
          </a:prstGeom>
          <a:noFill/>
          <a:ln w="76200">
            <a:pattFill prst="wdUpDiag">
              <a:fgClr>
                <a:srgbClr val="6600FF"/>
              </a:fgClr>
              <a:bgClr>
                <a:schemeClr val="tx1"/>
              </a:bgClr>
            </a:patt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6312" name="Line 24"/>
          <p:cNvSpPr>
            <a:spLocks noChangeShapeType="1"/>
          </p:cNvSpPr>
          <p:nvPr/>
        </p:nvSpPr>
        <p:spPr bwMode="auto">
          <a:xfrm>
            <a:off x="3505200" y="3657600"/>
            <a:ext cx="4495800" cy="0"/>
          </a:xfrm>
          <a:prstGeom prst="line">
            <a:avLst/>
          </a:prstGeom>
          <a:noFill/>
          <a:ln w="57150">
            <a:pattFill prst="wdUpDiag">
              <a:fgClr>
                <a:schemeClr val="bg1"/>
              </a:fgClr>
              <a:bgClr>
                <a:schemeClr val="accent1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6314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838200"/>
            <a:ext cx="7848600" cy="609600"/>
          </a:xfrm>
        </p:spPr>
        <p:txBody>
          <a:bodyPr/>
          <a:lstStyle/>
          <a:p>
            <a:r>
              <a:rPr lang="de-DE" altLang="de-DE" sz="2800" b="1"/>
              <a:t>Pflichtfächer und Mindestbelegungsdauer</a:t>
            </a:r>
          </a:p>
        </p:txBody>
      </p:sp>
      <p:sp>
        <p:nvSpPr>
          <p:cNvPr id="396316" name="Text Box 28"/>
          <p:cNvSpPr txBox="1">
            <a:spLocks noChangeArrowheads="1"/>
          </p:cNvSpPr>
          <p:nvPr/>
        </p:nvSpPr>
        <p:spPr bwMode="auto">
          <a:xfrm>
            <a:off x="4114800" y="1676400"/>
            <a:ext cx="21336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000">
                <a:solidFill>
                  <a:schemeClr val="tx1"/>
                </a:solidFill>
                <a:latin typeface="Arial" charset="0"/>
              </a:rPr>
              <a:t>Q1</a:t>
            </a:r>
          </a:p>
        </p:txBody>
      </p:sp>
      <p:sp>
        <p:nvSpPr>
          <p:cNvPr id="396317" name="Text Box 29"/>
          <p:cNvSpPr txBox="1">
            <a:spLocks noChangeArrowheads="1"/>
          </p:cNvSpPr>
          <p:nvPr/>
        </p:nvSpPr>
        <p:spPr bwMode="auto">
          <a:xfrm>
            <a:off x="6400800" y="1676400"/>
            <a:ext cx="21336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000">
                <a:solidFill>
                  <a:schemeClr val="tx1"/>
                </a:solidFill>
                <a:latin typeface="Arial" charset="0"/>
              </a:rPr>
              <a:t>Q2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6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6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6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6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6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6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6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6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9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5" grpId="0" autoUpdateAnimBg="0"/>
      <p:bldP spid="396300" grpId="0" animBg="1"/>
      <p:bldP spid="396301" grpId="0" animBg="1"/>
      <p:bldP spid="396302" grpId="0" animBg="1"/>
      <p:bldP spid="396303" grpId="0" animBg="1"/>
      <p:bldP spid="396304" grpId="0" animBg="1"/>
      <p:bldP spid="396305" grpId="0" animBg="1"/>
      <p:bldP spid="396306" grpId="0" animBg="1"/>
      <p:bldP spid="396307" grpId="0" animBg="1"/>
      <p:bldP spid="396309" grpId="0" animBg="1"/>
      <p:bldP spid="396310" grpId="0" animBg="1"/>
      <p:bldP spid="396311" grpId="0" animBg="1"/>
      <p:bldP spid="3963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AutoShape 2"/>
          <p:cNvSpPr>
            <a:spLocks noChangeArrowheads="1"/>
          </p:cNvSpPr>
          <p:nvPr/>
        </p:nvSpPr>
        <p:spPr bwMode="auto">
          <a:xfrm>
            <a:off x="3733800" y="5791200"/>
            <a:ext cx="1828800" cy="914400"/>
          </a:xfrm>
          <a:prstGeom prst="foldedCorner">
            <a:avLst>
              <a:gd name="adj" fmla="val 34634"/>
            </a:avLst>
          </a:prstGeom>
          <a:solidFill>
            <a:srgbClr val="FF3300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>
                <a:solidFill>
                  <a:schemeClr val="tx1"/>
                </a:solidFill>
                <a:latin typeface="Arial" charset="0"/>
              </a:rPr>
              <a:t>S2-Sprache</a:t>
            </a:r>
            <a:endParaRPr lang="de-DE" altLang="de-DE" sz="1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762000"/>
            <a:ext cx="7848600" cy="685800"/>
          </a:xfrm>
        </p:spPr>
        <p:txBody>
          <a:bodyPr/>
          <a:lstStyle/>
          <a:p>
            <a:r>
              <a:rPr lang="de-DE" altLang="de-DE" sz="2800" b="1" dirty="0"/>
              <a:t>Schriftlichkeit: Q1 </a:t>
            </a:r>
            <a:r>
              <a:rPr lang="de-DE" altLang="de-DE" sz="2800" b="1" dirty="0" smtClean="0"/>
              <a:t>- Q2, 1. Halbjahr </a:t>
            </a:r>
            <a:endParaRPr lang="de-DE" altLang="de-DE" sz="2800" b="1" dirty="0"/>
          </a:p>
        </p:txBody>
      </p:sp>
      <p:sp>
        <p:nvSpPr>
          <p:cNvPr id="181253" name="AutoShape 5"/>
          <p:cNvSpPr>
            <a:spLocks noChangeArrowheads="1"/>
          </p:cNvSpPr>
          <p:nvPr/>
        </p:nvSpPr>
        <p:spPr bwMode="auto">
          <a:xfrm>
            <a:off x="1371600" y="2362200"/>
            <a:ext cx="1828800" cy="914400"/>
          </a:xfrm>
          <a:prstGeom prst="foldedCorner">
            <a:avLst>
              <a:gd name="adj" fmla="val 35329"/>
            </a:avLst>
          </a:prstGeom>
          <a:solidFill>
            <a:srgbClr val="FF3300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600" b="0">
                <a:solidFill>
                  <a:schemeClr val="tx1"/>
                </a:solidFill>
                <a:latin typeface="Arial" charset="0"/>
              </a:rPr>
              <a:t>LK2</a:t>
            </a:r>
            <a:endParaRPr lang="de-DE" altLang="de-DE" sz="24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1252" name="AutoShape 4"/>
          <p:cNvSpPr>
            <a:spLocks noChangeArrowheads="1"/>
          </p:cNvSpPr>
          <p:nvPr/>
        </p:nvSpPr>
        <p:spPr bwMode="auto">
          <a:xfrm>
            <a:off x="914400" y="1752600"/>
            <a:ext cx="1828800" cy="914400"/>
          </a:xfrm>
          <a:prstGeom prst="foldedCorner">
            <a:avLst>
              <a:gd name="adj" fmla="val 37847"/>
            </a:avLst>
          </a:prstGeom>
          <a:solidFill>
            <a:srgbClr val="FF3300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600" b="0">
                <a:solidFill>
                  <a:schemeClr val="tx1"/>
                </a:solidFill>
                <a:latin typeface="Arial" charset="0"/>
              </a:rPr>
              <a:t>LK1</a:t>
            </a:r>
            <a:endParaRPr lang="de-DE" altLang="de-DE" sz="24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1255" name="AutoShape 7"/>
          <p:cNvSpPr>
            <a:spLocks noChangeArrowheads="1"/>
          </p:cNvSpPr>
          <p:nvPr/>
        </p:nvSpPr>
        <p:spPr bwMode="auto">
          <a:xfrm>
            <a:off x="3810000" y="2514600"/>
            <a:ext cx="1828800" cy="914400"/>
          </a:xfrm>
          <a:prstGeom prst="foldedCorner">
            <a:avLst>
              <a:gd name="adj" fmla="val 37935"/>
            </a:avLst>
          </a:prstGeom>
          <a:solidFill>
            <a:srgbClr val="0066FF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>
                <a:solidFill>
                  <a:schemeClr val="tx1"/>
                </a:solidFill>
                <a:latin typeface="Arial" charset="0"/>
              </a:rPr>
              <a:t>potenzielles</a:t>
            </a:r>
          </a:p>
          <a:p>
            <a:pPr algn="ctr"/>
            <a:r>
              <a:rPr lang="de-DE" altLang="de-DE" sz="2400" b="0">
                <a:solidFill>
                  <a:schemeClr val="tx1"/>
                </a:solidFill>
                <a:latin typeface="Arial" charset="0"/>
              </a:rPr>
              <a:t>4. Abifach</a:t>
            </a:r>
          </a:p>
        </p:txBody>
      </p:sp>
      <p:sp>
        <p:nvSpPr>
          <p:cNvPr id="181254" name="AutoShape 6"/>
          <p:cNvSpPr>
            <a:spLocks noChangeArrowheads="1"/>
          </p:cNvSpPr>
          <p:nvPr/>
        </p:nvSpPr>
        <p:spPr bwMode="auto">
          <a:xfrm>
            <a:off x="3429000" y="1752600"/>
            <a:ext cx="1828800" cy="914400"/>
          </a:xfrm>
          <a:prstGeom prst="foldedCorner">
            <a:avLst>
              <a:gd name="adj" fmla="val 34028"/>
            </a:avLst>
          </a:prstGeom>
          <a:solidFill>
            <a:srgbClr val="0066FF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>
                <a:solidFill>
                  <a:schemeClr val="tx1"/>
                </a:solidFill>
                <a:latin typeface="Arial" charset="0"/>
              </a:rPr>
              <a:t>potenzielles</a:t>
            </a:r>
          </a:p>
          <a:p>
            <a:pPr algn="ctr"/>
            <a:r>
              <a:rPr lang="de-DE" altLang="de-DE" sz="2400" b="0">
                <a:solidFill>
                  <a:schemeClr val="tx1"/>
                </a:solidFill>
                <a:latin typeface="Arial" charset="0"/>
              </a:rPr>
              <a:t>3. Abifach</a:t>
            </a:r>
          </a:p>
        </p:txBody>
      </p:sp>
      <p:sp>
        <p:nvSpPr>
          <p:cNvPr id="181256" name="AutoShape 8"/>
          <p:cNvSpPr>
            <a:spLocks noChangeArrowheads="1"/>
          </p:cNvSpPr>
          <p:nvPr/>
        </p:nvSpPr>
        <p:spPr bwMode="auto">
          <a:xfrm>
            <a:off x="3733800" y="5029200"/>
            <a:ext cx="1828800" cy="914400"/>
          </a:xfrm>
          <a:prstGeom prst="foldedCorner">
            <a:avLst>
              <a:gd name="adj" fmla="val 34634"/>
            </a:avLst>
          </a:prstGeom>
          <a:solidFill>
            <a:srgbClr val="FF3300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 u="sng">
                <a:solidFill>
                  <a:schemeClr val="tx1"/>
                </a:solidFill>
                <a:latin typeface="Arial" charset="0"/>
              </a:rPr>
              <a:t>Eine</a:t>
            </a:r>
            <a:r>
              <a:rPr lang="de-DE" altLang="de-DE" sz="2400" b="0">
                <a:solidFill>
                  <a:schemeClr val="tx1"/>
                </a:solidFill>
                <a:latin typeface="Arial" charset="0"/>
              </a:rPr>
              <a:t> FS</a:t>
            </a:r>
            <a:endParaRPr lang="de-DE" altLang="de-DE" sz="1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1257" name="AutoShape 9"/>
          <p:cNvSpPr>
            <a:spLocks noChangeArrowheads="1"/>
          </p:cNvSpPr>
          <p:nvPr/>
        </p:nvSpPr>
        <p:spPr bwMode="auto">
          <a:xfrm>
            <a:off x="2286000" y="4343400"/>
            <a:ext cx="1828800" cy="914400"/>
          </a:xfrm>
          <a:prstGeom prst="foldedCorner">
            <a:avLst>
              <a:gd name="adj" fmla="val 37847"/>
            </a:avLst>
          </a:prstGeom>
          <a:solidFill>
            <a:srgbClr val="FF3300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600" b="0">
                <a:solidFill>
                  <a:schemeClr val="tx1"/>
                </a:solidFill>
                <a:latin typeface="Arial" charset="0"/>
              </a:rPr>
              <a:t>D</a:t>
            </a:r>
            <a:endParaRPr lang="de-DE" altLang="de-DE" sz="24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1258" name="AutoShape 10"/>
          <p:cNvSpPr>
            <a:spLocks noChangeArrowheads="1"/>
          </p:cNvSpPr>
          <p:nvPr/>
        </p:nvSpPr>
        <p:spPr bwMode="auto">
          <a:xfrm>
            <a:off x="1066800" y="3962400"/>
            <a:ext cx="1828800" cy="914400"/>
          </a:xfrm>
          <a:prstGeom prst="foldedCorner">
            <a:avLst>
              <a:gd name="adj" fmla="val 37847"/>
            </a:avLst>
          </a:prstGeom>
          <a:solidFill>
            <a:srgbClr val="6600FF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600" b="0">
                <a:solidFill>
                  <a:schemeClr val="tx1"/>
                </a:solidFill>
                <a:latin typeface="Arial" charset="0"/>
              </a:rPr>
              <a:t>M</a:t>
            </a:r>
            <a:endParaRPr lang="de-DE" altLang="de-DE" sz="24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1260" name="Line 12"/>
          <p:cNvSpPr>
            <a:spLocks noChangeShapeType="1"/>
          </p:cNvSpPr>
          <p:nvPr/>
        </p:nvSpPr>
        <p:spPr bwMode="auto">
          <a:xfrm>
            <a:off x="0" y="3581400"/>
            <a:ext cx="5715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61" name="Text Box 13"/>
          <p:cNvSpPr txBox="1">
            <a:spLocks noChangeArrowheads="1"/>
          </p:cNvSpPr>
          <p:nvPr/>
        </p:nvSpPr>
        <p:spPr bwMode="auto">
          <a:xfrm rot="-5400000">
            <a:off x="-102393" y="2153444"/>
            <a:ext cx="1244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200" b="0">
                <a:solidFill>
                  <a:schemeClr val="bg1"/>
                </a:solidFill>
                <a:latin typeface="Arial" charset="0"/>
              </a:rPr>
              <a:t>Kurse</a:t>
            </a:r>
          </a:p>
        </p:txBody>
      </p:sp>
      <p:sp>
        <p:nvSpPr>
          <p:cNvPr id="181262" name="Text Box 14"/>
          <p:cNvSpPr txBox="1">
            <a:spLocks noChangeArrowheads="1"/>
          </p:cNvSpPr>
          <p:nvPr/>
        </p:nvSpPr>
        <p:spPr bwMode="auto">
          <a:xfrm rot="-5400000">
            <a:off x="-173037" y="4641850"/>
            <a:ext cx="14462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200" b="0">
                <a:solidFill>
                  <a:schemeClr val="bg1"/>
                </a:solidFill>
                <a:latin typeface="Arial" charset="0"/>
              </a:rPr>
              <a:t>Fächer</a:t>
            </a:r>
          </a:p>
        </p:txBody>
      </p:sp>
      <p:sp>
        <p:nvSpPr>
          <p:cNvPr id="181263" name="AutoShape 15"/>
          <p:cNvSpPr>
            <a:spLocks/>
          </p:cNvSpPr>
          <p:nvPr/>
        </p:nvSpPr>
        <p:spPr bwMode="auto">
          <a:xfrm>
            <a:off x="5867400" y="1676400"/>
            <a:ext cx="381000" cy="4724400"/>
          </a:xfrm>
          <a:prstGeom prst="rightBrace">
            <a:avLst>
              <a:gd name="adj1" fmla="val 103333"/>
              <a:gd name="adj2" fmla="val 50000"/>
            </a:avLst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64" name="Text Box 16"/>
          <p:cNvSpPr txBox="1">
            <a:spLocks noChangeArrowheads="1"/>
          </p:cNvSpPr>
          <p:nvPr/>
        </p:nvSpPr>
        <p:spPr bwMode="auto">
          <a:xfrm>
            <a:off x="6324600" y="3810000"/>
            <a:ext cx="2619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 b="0">
                <a:solidFill>
                  <a:schemeClr val="bg1"/>
                </a:solidFill>
                <a:latin typeface="Arial" charset="0"/>
              </a:rPr>
              <a:t>2 Klausuren/Hj.</a:t>
            </a:r>
          </a:p>
        </p:txBody>
      </p:sp>
      <p:sp>
        <p:nvSpPr>
          <p:cNvPr id="181271" name="AutoShape 23"/>
          <p:cNvSpPr>
            <a:spLocks noChangeArrowheads="1"/>
          </p:cNvSpPr>
          <p:nvPr/>
        </p:nvSpPr>
        <p:spPr bwMode="auto">
          <a:xfrm>
            <a:off x="1600200" y="5486400"/>
            <a:ext cx="1828800" cy="914400"/>
          </a:xfrm>
          <a:prstGeom prst="foldedCorner">
            <a:avLst>
              <a:gd name="adj" fmla="val 37847"/>
            </a:avLst>
          </a:prstGeom>
          <a:gradFill rotWithShape="0">
            <a:gsLst>
              <a:gs pos="0">
                <a:srgbClr val="6600FF"/>
              </a:gs>
              <a:gs pos="100000">
                <a:srgbClr val="FF3300"/>
              </a:gs>
            </a:gsLst>
            <a:lin ang="0" scaled="1"/>
          </a:gra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0">
                <a:solidFill>
                  <a:schemeClr val="bg1"/>
                </a:solidFill>
                <a:latin typeface="Arial" charset="0"/>
              </a:rPr>
              <a:t>2.NW/2.FS</a:t>
            </a:r>
            <a:endParaRPr lang="de-DE" altLang="de-DE" sz="2400" b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 animBg="1" autoUpdateAnimBg="0"/>
      <p:bldP spid="181253" grpId="0" animBg="1" autoUpdateAnimBg="0"/>
      <p:bldP spid="181252" grpId="0" animBg="1" autoUpdateAnimBg="0"/>
      <p:bldP spid="181255" grpId="0" animBg="1" autoUpdateAnimBg="0"/>
      <p:bldP spid="181254" grpId="0" animBg="1" autoUpdateAnimBg="0"/>
      <p:bldP spid="181256" grpId="0" animBg="1" autoUpdateAnimBg="0"/>
      <p:bldP spid="181257" grpId="0" animBg="1" autoUpdateAnimBg="0"/>
      <p:bldP spid="181258" grpId="0" animBg="1" autoUpdateAnimBg="0"/>
      <p:bldP spid="181263" grpId="0" animBg="1"/>
      <p:bldP spid="181264" grpId="0" autoUpdateAnimBg="0"/>
      <p:bldP spid="181271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7848600" cy="685800"/>
          </a:xfrm>
        </p:spPr>
        <p:txBody>
          <a:bodyPr/>
          <a:lstStyle/>
          <a:p>
            <a:r>
              <a:rPr lang="de-DE" altLang="de-DE" sz="2800" b="1" dirty="0"/>
              <a:t>Schriftlichkeit: Q2, 2. Halbjahr </a:t>
            </a:r>
          </a:p>
        </p:txBody>
      </p:sp>
      <p:sp>
        <p:nvSpPr>
          <p:cNvPr id="182276" name="AutoShape 4"/>
          <p:cNvSpPr>
            <a:spLocks noChangeArrowheads="1"/>
          </p:cNvSpPr>
          <p:nvPr/>
        </p:nvSpPr>
        <p:spPr bwMode="auto">
          <a:xfrm>
            <a:off x="914400" y="3298825"/>
            <a:ext cx="1828800" cy="914400"/>
          </a:xfrm>
          <a:prstGeom prst="foldedCorner">
            <a:avLst>
              <a:gd name="adj" fmla="val 35329"/>
            </a:avLst>
          </a:prstGeom>
          <a:solidFill>
            <a:srgbClr val="FF3300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600" b="0" dirty="0">
                <a:solidFill>
                  <a:schemeClr val="tx1"/>
                </a:solidFill>
                <a:latin typeface="Arial" charset="0"/>
              </a:rPr>
              <a:t>LK2</a:t>
            </a:r>
            <a:endParaRPr lang="de-DE" altLang="de-DE" sz="2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2277" name="AutoShape 5"/>
          <p:cNvSpPr>
            <a:spLocks noChangeArrowheads="1"/>
          </p:cNvSpPr>
          <p:nvPr/>
        </p:nvSpPr>
        <p:spPr bwMode="auto">
          <a:xfrm>
            <a:off x="914400" y="2057400"/>
            <a:ext cx="1828800" cy="914400"/>
          </a:xfrm>
          <a:prstGeom prst="foldedCorner">
            <a:avLst>
              <a:gd name="adj" fmla="val 37847"/>
            </a:avLst>
          </a:prstGeom>
          <a:solidFill>
            <a:srgbClr val="FF3300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600" b="0">
                <a:solidFill>
                  <a:schemeClr val="tx1"/>
                </a:solidFill>
                <a:latin typeface="Arial" charset="0"/>
              </a:rPr>
              <a:t>LK1</a:t>
            </a:r>
            <a:endParaRPr lang="de-DE" altLang="de-DE" sz="24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2279" name="AutoShape 7"/>
          <p:cNvSpPr>
            <a:spLocks noChangeArrowheads="1"/>
          </p:cNvSpPr>
          <p:nvPr/>
        </p:nvSpPr>
        <p:spPr bwMode="auto">
          <a:xfrm>
            <a:off x="914400" y="4711700"/>
            <a:ext cx="1828800" cy="914400"/>
          </a:xfrm>
          <a:prstGeom prst="foldedCorner">
            <a:avLst>
              <a:gd name="adj" fmla="val 34028"/>
            </a:avLst>
          </a:prstGeom>
          <a:solidFill>
            <a:srgbClr val="0066FF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2400" b="0" dirty="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de-DE" altLang="de-DE" sz="2400" b="0" dirty="0">
                <a:solidFill>
                  <a:schemeClr val="tx1"/>
                </a:solidFill>
                <a:latin typeface="Arial" charset="0"/>
              </a:rPr>
              <a:t>3. </a:t>
            </a:r>
            <a:r>
              <a:rPr lang="de-DE" altLang="de-DE" sz="2400" b="0" dirty="0" err="1">
                <a:solidFill>
                  <a:schemeClr val="tx1"/>
                </a:solidFill>
                <a:latin typeface="Arial" charset="0"/>
              </a:rPr>
              <a:t>Abifach</a:t>
            </a:r>
            <a:endParaRPr lang="de-DE" altLang="de-DE" sz="2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2285" name="Text Box 13"/>
          <p:cNvSpPr txBox="1">
            <a:spLocks noChangeArrowheads="1"/>
          </p:cNvSpPr>
          <p:nvPr/>
        </p:nvSpPr>
        <p:spPr bwMode="auto">
          <a:xfrm rot="-5400000">
            <a:off x="-102393" y="2159794"/>
            <a:ext cx="1244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200" b="0">
                <a:solidFill>
                  <a:schemeClr val="tx1"/>
                </a:solidFill>
                <a:latin typeface="Arial" charset="0"/>
              </a:rPr>
              <a:t>Kurse</a:t>
            </a:r>
          </a:p>
        </p:txBody>
      </p:sp>
      <p:sp>
        <p:nvSpPr>
          <p:cNvPr id="182286" name="Text Box 14"/>
          <p:cNvSpPr txBox="1">
            <a:spLocks noChangeArrowheads="1"/>
          </p:cNvSpPr>
          <p:nvPr/>
        </p:nvSpPr>
        <p:spPr bwMode="auto">
          <a:xfrm rot="-5400000">
            <a:off x="-325438" y="4646613"/>
            <a:ext cx="1446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200" b="0">
                <a:solidFill>
                  <a:schemeClr val="tx1"/>
                </a:solidFill>
                <a:latin typeface="Arial" charset="0"/>
              </a:rPr>
              <a:t>Fächer</a:t>
            </a:r>
          </a:p>
        </p:txBody>
      </p:sp>
      <p:sp>
        <p:nvSpPr>
          <p:cNvPr id="182287" name="AutoShape 15"/>
          <p:cNvSpPr>
            <a:spLocks/>
          </p:cNvSpPr>
          <p:nvPr/>
        </p:nvSpPr>
        <p:spPr bwMode="auto">
          <a:xfrm>
            <a:off x="3203848" y="2082676"/>
            <a:ext cx="381000" cy="3505200"/>
          </a:xfrm>
          <a:prstGeom prst="rightBrace">
            <a:avLst>
              <a:gd name="adj1" fmla="val 76667"/>
              <a:gd name="adj2" fmla="val 50000"/>
            </a:avLst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88" name="Text Box 16"/>
          <p:cNvSpPr txBox="1">
            <a:spLocks noChangeArrowheads="1"/>
          </p:cNvSpPr>
          <p:nvPr/>
        </p:nvSpPr>
        <p:spPr bwMode="auto">
          <a:xfrm>
            <a:off x="3707904" y="3573666"/>
            <a:ext cx="46025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 b="0" dirty="0">
                <a:solidFill>
                  <a:schemeClr val="bg1"/>
                </a:solidFill>
                <a:latin typeface="Arial" charset="0"/>
              </a:rPr>
              <a:t>1 </a:t>
            </a:r>
            <a:r>
              <a:rPr lang="de-DE" altLang="de-DE" sz="2800" b="0" dirty="0" smtClean="0">
                <a:solidFill>
                  <a:schemeClr val="bg1"/>
                </a:solidFill>
                <a:latin typeface="Arial" charset="0"/>
              </a:rPr>
              <a:t>Klausur im 2. Halbjahr Q2</a:t>
            </a:r>
            <a:endParaRPr lang="de-DE" altLang="de-DE" sz="2800" b="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5202" name="Object 1026"/>
          <p:cNvGraphicFramePr>
            <a:graphicFrameLocks noChangeAspect="1"/>
          </p:cNvGraphicFramePr>
          <p:nvPr/>
        </p:nvGraphicFramePr>
        <p:xfrm>
          <a:off x="1525588" y="1397000"/>
          <a:ext cx="6094412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72" name="Dokument" r:id="rId3" imgW="6094080" imgH="4064040" progId="Word.Document.8">
                  <p:embed/>
                </p:oleObj>
              </mc:Choice>
              <mc:Fallback>
                <p:oleObj name="Dokument" r:id="rId3" imgW="6094080" imgH="4064040" progId="Word.Document.8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1397000"/>
                        <a:ext cx="6094412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3" name="Object 1027"/>
          <p:cNvGraphicFramePr>
            <a:graphicFrameLocks noChangeAspect="1"/>
          </p:cNvGraphicFramePr>
          <p:nvPr/>
        </p:nvGraphicFramePr>
        <p:xfrm>
          <a:off x="685800" y="1828800"/>
          <a:ext cx="8013700" cy="494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73" name="Dokument" r:id="rId5" imgW="8021160" imgH="4952880" progId="Word.Document.8">
                  <p:embed/>
                </p:oleObj>
              </mc:Choice>
              <mc:Fallback>
                <p:oleObj name="Dokument" r:id="rId5" imgW="8021160" imgH="4952880" progId="Word.Document.8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28800"/>
                        <a:ext cx="8013700" cy="494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04" name="AutoShape 1028"/>
          <p:cNvSpPr>
            <a:spLocks noChangeArrowheads="1"/>
          </p:cNvSpPr>
          <p:nvPr/>
        </p:nvSpPr>
        <p:spPr bwMode="auto">
          <a:xfrm>
            <a:off x="3124200" y="2362200"/>
            <a:ext cx="3657600" cy="2133600"/>
          </a:xfrm>
          <a:prstGeom prst="cloudCallout">
            <a:avLst>
              <a:gd name="adj1" fmla="val -69139"/>
              <a:gd name="adj2" fmla="val 77829"/>
            </a:avLst>
          </a:prstGeom>
          <a:solidFill>
            <a:srgbClr val="C0C0C0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35205" name="Text Box 1029"/>
          <p:cNvSpPr txBox="1">
            <a:spLocks noChangeArrowheads="1"/>
          </p:cNvSpPr>
          <p:nvPr/>
        </p:nvSpPr>
        <p:spPr bwMode="auto">
          <a:xfrm>
            <a:off x="3657600" y="2895600"/>
            <a:ext cx="2362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800">
                <a:solidFill>
                  <a:srgbClr val="FF3300"/>
                </a:solidFill>
                <a:latin typeface="Arial" charset="0"/>
              </a:rPr>
              <a:t>4-  ist schon ein Defizit!</a:t>
            </a:r>
            <a:endParaRPr lang="de-DE" alt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35206" name="AutoShape 1030"/>
          <p:cNvSpPr>
            <a:spLocks noChangeArrowheads="1"/>
          </p:cNvSpPr>
          <p:nvPr/>
        </p:nvSpPr>
        <p:spPr bwMode="auto">
          <a:xfrm>
            <a:off x="4800600" y="4419600"/>
            <a:ext cx="3733800" cy="2209800"/>
          </a:xfrm>
          <a:prstGeom prst="cloudCallout">
            <a:avLst>
              <a:gd name="adj1" fmla="val -97319"/>
              <a:gd name="adj2" fmla="val 40662"/>
            </a:avLst>
          </a:prstGeom>
          <a:solidFill>
            <a:srgbClr val="969696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35207" name="Text Box 1031"/>
          <p:cNvSpPr txBox="1">
            <a:spLocks noChangeArrowheads="1"/>
          </p:cNvSpPr>
          <p:nvPr/>
        </p:nvSpPr>
        <p:spPr bwMode="auto">
          <a:xfrm>
            <a:off x="5410200" y="4832002"/>
            <a:ext cx="2743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800" dirty="0">
                <a:solidFill>
                  <a:srgbClr val="FF3300"/>
                </a:solidFill>
                <a:latin typeface="Arial" charset="0"/>
              </a:rPr>
              <a:t>6:  </a:t>
            </a:r>
            <a:r>
              <a:rPr lang="de-DE" altLang="de-DE" sz="2800" dirty="0" smtClean="0">
                <a:solidFill>
                  <a:srgbClr val="FF3300"/>
                </a:solidFill>
                <a:latin typeface="Arial" charset="0"/>
              </a:rPr>
              <a:t>= 0 Punkte</a:t>
            </a:r>
            <a:br>
              <a:rPr lang="de-DE" altLang="de-DE" sz="2800" dirty="0" smtClean="0">
                <a:solidFill>
                  <a:srgbClr val="FF3300"/>
                </a:solidFill>
                <a:latin typeface="Arial" charset="0"/>
              </a:rPr>
            </a:br>
            <a:r>
              <a:rPr lang="de-DE" altLang="de-DE" sz="2800" dirty="0" smtClean="0">
                <a:solidFill>
                  <a:srgbClr val="FF3300"/>
                </a:solidFill>
                <a:latin typeface="Arial" charset="0"/>
              </a:rPr>
              <a:t>Kurs </a:t>
            </a:r>
            <a:r>
              <a:rPr lang="de-DE" altLang="de-DE" sz="2800" dirty="0">
                <a:solidFill>
                  <a:srgbClr val="FF3300"/>
                </a:solidFill>
                <a:latin typeface="Arial" charset="0"/>
              </a:rPr>
              <a:t>gilt als nicht belegt!</a:t>
            </a:r>
            <a:endParaRPr lang="de-DE" altLang="de-DE" sz="2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35208" name="Text Box 1032"/>
          <p:cNvSpPr txBox="1">
            <a:spLocks noChangeArrowheads="1"/>
          </p:cNvSpPr>
          <p:nvPr/>
        </p:nvSpPr>
        <p:spPr bwMode="auto">
          <a:xfrm>
            <a:off x="3429000" y="1676400"/>
            <a:ext cx="518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800">
                <a:solidFill>
                  <a:schemeClr val="bg1"/>
                </a:solidFill>
                <a:latin typeface="Arial" charset="0"/>
              </a:rPr>
              <a:t>In der Qualifikationsphase:</a:t>
            </a:r>
            <a:endParaRPr lang="de-DE" alt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35209" name="Rectangle 103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914400"/>
            <a:ext cx="7848600" cy="609600"/>
          </a:xfrm>
        </p:spPr>
        <p:txBody>
          <a:bodyPr/>
          <a:lstStyle/>
          <a:p>
            <a:r>
              <a:rPr lang="de-DE" altLang="de-DE" sz="2800" b="1"/>
              <a:t>Noten und Punkte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3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5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5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5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5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43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3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6" presetClass="entr" presetSubtype="42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43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3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4" grpId="0" animBg="1" autoUpdateAnimBg="0"/>
      <p:bldP spid="435205" grpId="0" autoUpdateAnimBg="0"/>
      <p:bldP spid="435206" grpId="0" animBg="1" autoUpdateAnimBg="0"/>
      <p:bldP spid="435207" grpId="0" autoUpdateAnimBg="0"/>
      <p:bldP spid="43520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8194"/>
          <p:cNvSpPr>
            <a:spLocks noGrp="1" noChangeArrowheads="1"/>
          </p:cNvSpPr>
          <p:nvPr>
            <p:ph type="title"/>
          </p:nvPr>
        </p:nvSpPr>
        <p:spPr>
          <a:xfrm>
            <a:off x="990600" y="990600"/>
            <a:ext cx="7848600" cy="533400"/>
          </a:xfrm>
        </p:spPr>
        <p:txBody>
          <a:bodyPr/>
          <a:lstStyle/>
          <a:p>
            <a:r>
              <a:rPr lang="de-DE" altLang="de-DE" sz="2800" b="1"/>
              <a:t>Aufbau und Dauer der gymnasialen Oberstufe</a:t>
            </a:r>
          </a:p>
        </p:txBody>
      </p:sp>
      <p:sp>
        <p:nvSpPr>
          <p:cNvPr id="443395" name="Text Box 8195"/>
          <p:cNvSpPr txBox="1">
            <a:spLocks noChangeArrowheads="1"/>
          </p:cNvSpPr>
          <p:nvPr/>
        </p:nvSpPr>
        <p:spPr bwMode="auto">
          <a:xfrm>
            <a:off x="762000" y="1752600"/>
            <a:ext cx="7924800" cy="1262063"/>
          </a:xfrm>
          <a:prstGeom prst="rect">
            <a:avLst/>
          </a:prstGeom>
          <a:solidFill>
            <a:srgbClr val="FFCC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de-DE" altLang="de-DE" sz="2400" b="0">
                <a:solidFill>
                  <a:schemeClr val="bg1"/>
                </a:solidFill>
              </a:rPr>
              <a:t>Die </a:t>
            </a:r>
            <a:r>
              <a:rPr lang="de-DE" altLang="de-DE" sz="2800" b="0">
                <a:solidFill>
                  <a:schemeClr val="bg1"/>
                </a:solidFill>
              </a:rPr>
              <a:t>gymnasiale Oberstufe</a:t>
            </a:r>
            <a:r>
              <a:rPr lang="de-DE" altLang="de-DE" sz="2400" b="0">
                <a:solidFill>
                  <a:schemeClr val="bg1"/>
                </a:solidFill>
              </a:rPr>
              <a:t> setzt den Bildungsgang der Sekundarstufe I des Gymnasiums und der Gesamtschule fort und schließt mit der Abiturprüfung ab.</a:t>
            </a:r>
          </a:p>
        </p:txBody>
      </p:sp>
      <p:sp>
        <p:nvSpPr>
          <p:cNvPr id="443396" name="Text Box 8196"/>
          <p:cNvSpPr txBox="1">
            <a:spLocks noChangeArrowheads="1"/>
          </p:cNvSpPr>
          <p:nvPr/>
        </p:nvSpPr>
        <p:spPr bwMode="auto">
          <a:xfrm>
            <a:off x="3810000" y="4662488"/>
            <a:ext cx="3657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800" b="0" dirty="0">
                <a:solidFill>
                  <a:schemeClr val="bg1"/>
                </a:solidFill>
              </a:rPr>
              <a:t>Regeldauer: 3 Jahre</a:t>
            </a:r>
          </a:p>
        </p:txBody>
      </p:sp>
      <p:sp>
        <p:nvSpPr>
          <p:cNvPr id="443397" name="Text Box 8197"/>
          <p:cNvSpPr txBox="1">
            <a:spLocks noChangeArrowheads="1"/>
          </p:cNvSpPr>
          <p:nvPr/>
        </p:nvSpPr>
        <p:spPr bwMode="auto">
          <a:xfrm>
            <a:off x="3799656" y="5181600"/>
            <a:ext cx="487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800" b="0" dirty="0">
                <a:solidFill>
                  <a:schemeClr val="bg1"/>
                </a:solidFill>
              </a:rPr>
              <a:t>Höchstverweildauer: 4 Jahre</a:t>
            </a:r>
            <a:r>
              <a:rPr lang="de-DE" altLang="de-DE" sz="2400" b="0" dirty="0">
                <a:solidFill>
                  <a:schemeClr val="bg1"/>
                </a:solidFill>
              </a:rPr>
              <a:t> </a:t>
            </a:r>
            <a:endParaRPr lang="de-DE" altLang="de-DE" sz="2400" dirty="0">
              <a:solidFill>
                <a:schemeClr val="bg1"/>
              </a:solidFill>
            </a:endParaRPr>
          </a:p>
        </p:txBody>
      </p:sp>
      <p:sp>
        <p:nvSpPr>
          <p:cNvPr id="443398" name="Text Box 8198"/>
          <p:cNvSpPr txBox="1">
            <a:spLocks noChangeArrowheads="1"/>
          </p:cNvSpPr>
          <p:nvPr/>
        </p:nvSpPr>
        <p:spPr bwMode="auto">
          <a:xfrm>
            <a:off x="3733800" y="3260725"/>
            <a:ext cx="5257800" cy="70167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 b="0">
                <a:solidFill>
                  <a:schemeClr val="tx1"/>
                </a:solidFill>
              </a:rPr>
              <a:t>Bei Nichtbestehen der Abiturprüfung: </a:t>
            </a:r>
            <a:br>
              <a:rPr lang="de-DE" altLang="de-DE" sz="2000" b="0">
                <a:solidFill>
                  <a:schemeClr val="tx1"/>
                </a:solidFill>
              </a:rPr>
            </a:br>
            <a:r>
              <a:rPr lang="de-DE" altLang="de-DE" sz="2000" b="0">
                <a:solidFill>
                  <a:schemeClr val="tx1"/>
                </a:solidFill>
              </a:rPr>
              <a:t>max. 1 Jahr zur Wiederholung der Abiturprüfung</a:t>
            </a:r>
          </a:p>
        </p:txBody>
      </p:sp>
      <p:sp>
        <p:nvSpPr>
          <p:cNvPr id="443402" name="AutoShape 8202"/>
          <p:cNvSpPr>
            <a:spLocks noChangeArrowheads="1"/>
          </p:cNvSpPr>
          <p:nvPr/>
        </p:nvSpPr>
        <p:spPr bwMode="auto">
          <a:xfrm>
            <a:off x="533400" y="5638800"/>
            <a:ext cx="2209800" cy="990600"/>
          </a:xfrm>
          <a:prstGeom prst="cube">
            <a:avLst>
              <a:gd name="adj" fmla="val 25000"/>
            </a:avLst>
          </a:prstGeom>
          <a:solidFill>
            <a:srgbClr val="33CC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000" b="0" dirty="0" smtClean="0">
                <a:solidFill>
                  <a:schemeClr val="tx1"/>
                </a:solidFill>
                <a:latin typeface="Arial" charset="0"/>
              </a:rPr>
              <a:t>EF</a:t>
            </a:r>
            <a:endParaRPr lang="de-DE" altLang="de-DE" sz="20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43403" name="AutoShape 8203"/>
          <p:cNvSpPr>
            <a:spLocks noChangeArrowheads="1"/>
          </p:cNvSpPr>
          <p:nvPr/>
        </p:nvSpPr>
        <p:spPr bwMode="auto">
          <a:xfrm>
            <a:off x="533400" y="4800600"/>
            <a:ext cx="2209800" cy="990600"/>
          </a:xfrm>
          <a:prstGeom prst="cube">
            <a:avLst>
              <a:gd name="adj" fmla="val 25000"/>
            </a:avLst>
          </a:prstGeom>
          <a:solidFill>
            <a:srgbClr val="3399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000" b="0" dirty="0" smtClean="0">
                <a:solidFill>
                  <a:schemeClr val="tx1"/>
                </a:solidFill>
                <a:latin typeface="Arial" charset="0"/>
              </a:rPr>
              <a:t>Q1</a:t>
            </a:r>
            <a:endParaRPr lang="de-DE" altLang="de-DE" sz="20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43404" name="AutoShape 8204"/>
          <p:cNvSpPr>
            <a:spLocks noChangeArrowheads="1"/>
          </p:cNvSpPr>
          <p:nvPr/>
        </p:nvSpPr>
        <p:spPr bwMode="auto">
          <a:xfrm>
            <a:off x="533400" y="3962400"/>
            <a:ext cx="2209800" cy="9906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000" b="0" dirty="0" smtClean="0">
                <a:solidFill>
                  <a:schemeClr val="tx1"/>
                </a:solidFill>
                <a:latin typeface="Arial" charset="0"/>
              </a:rPr>
              <a:t>Q2</a:t>
            </a:r>
            <a:endParaRPr lang="de-DE" altLang="de-DE" sz="20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43405" name="AutoShape 8205"/>
          <p:cNvSpPr>
            <a:spLocks noChangeArrowheads="1"/>
          </p:cNvSpPr>
          <p:nvPr/>
        </p:nvSpPr>
        <p:spPr bwMode="auto">
          <a:xfrm>
            <a:off x="533400" y="3124200"/>
            <a:ext cx="2209800" cy="990600"/>
          </a:xfrm>
          <a:prstGeom prst="cube">
            <a:avLst>
              <a:gd name="adj" fmla="val 25000"/>
            </a:avLst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000" b="0">
                <a:latin typeface="Arial" charset="0"/>
              </a:rPr>
              <a:t>Abiturprüfung</a:t>
            </a:r>
          </a:p>
        </p:txBody>
      </p:sp>
      <p:sp>
        <p:nvSpPr>
          <p:cNvPr id="443406" name="Text Box 8206"/>
          <p:cNvSpPr txBox="1">
            <a:spLocks noChangeArrowheads="1"/>
          </p:cNvSpPr>
          <p:nvPr/>
        </p:nvSpPr>
        <p:spPr bwMode="auto">
          <a:xfrm>
            <a:off x="5410200" y="4114800"/>
            <a:ext cx="3810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400" b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443407" name="AutoShape 8207"/>
          <p:cNvSpPr>
            <a:spLocks/>
          </p:cNvSpPr>
          <p:nvPr/>
        </p:nvSpPr>
        <p:spPr bwMode="auto">
          <a:xfrm>
            <a:off x="2971800" y="4038600"/>
            <a:ext cx="457200" cy="2362200"/>
          </a:xfrm>
          <a:prstGeom prst="rightBrace">
            <a:avLst>
              <a:gd name="adj1" fmla="val 43056"/>
              <a:gd name="adj2" fmla="val 45361"/>
            </a:avLst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2000" b="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3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3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3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3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3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3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3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3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3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3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3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3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3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3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3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3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3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3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4" grpId="0" autoUpdateAnimBg="0"/>
      <p:bldP spid="443395" grpId="0" animBg="1" autoUpdateAnimBg="0"/>
      <p:bldP spid="443396" grpId="0" autoUpdateAnimBg="0"/>
      <p:bldP spid="443397" grpId="0" autoUpdateAnimBg="0"/>
      <p:bldP spid="443398" grpId="0" animBg="1" autoUpdateAnimBg="0"/>
      <p:bldP spid="443402" grpId="0" animBg="1" autoUpdateAnimBg="0"/>
      <p:bldP spid="443403" grpId="0" animBg="1" autoUpdateAnimBg="0"/>
      <p:bldP spid="443404" grpId="0" animBg="1" autoUpdateAnimBg="0"/>
      <p:bldP spid="443405" grpId="0" animBg="1" autoUpdateAnimBg="0"/>
      <p:bldP spid="443406" grpId="0" animBg="1" autoUpdateAnimBg="0"/>
      <p:bldP spid="443407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65" name="AutoShape 21"/>
          <p:cNvSpPr>
            <a:spLocks/>
          </p:cNvSpPr>
          <p:nvPr/>
        </p:nvSpPr>
        <p:spPr bwMode="auto">
          <a:xfrm>
            <a:off x="2667000" y="3733800"/>
            <a:ext cx="228600" cy="1981200"/>
          </a:xfrm>
          <a:prstGeom prst="rightBrace">
            <a:avLst>
              <a:gd name="adj1" fmla="val 72222"/>
              <a:gd name="adj2" fmla="val 30769"/>
            </a:avLst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66" name="Text Box 22"/>
          <p:cNvSpPr txBox="1">
            <a:spLocks noChangeArrowheads="1"/>
          </p:cNvSpPr>
          <p:nvPr/>
        </p:nvSpPr>
        <p:spPr bwMode="auto">
          <a:xfrm>
            <a:off x="2895600" y="4038600"/>
            <a:ext cx="1752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 dirty="0">
                <a:solidFill>
                  <a:schemeClr val="bg1"/>
                </a:solidFill>
                <a:latin typeface="Arial" charset="0"/>
              </a:rPr>
              <a:t>Festlegung </a:t>
            </a:r>
            <a:br>
              <a:rPr lang="de-DE" altLang="de-DE" sz="200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charset="0"/>
              </a:rPr>
              <a:t>Beginn </a:t>
            </a:r>
            <a:r>
              <a:rPr lang="de-DE" altLang="de-DE" sz="2000" dirty="0" smtClean="0">
                <a:solidFill>
                  <a:schemeClr val="bg1"/>
                </a:solidFill>
                <a:latin typeface="Arial" charset="0"/>
              </a:rPr>
              <a:t>Q2</a:t>
            </a:r>
            <a:endParaRPr lang="de-DE" altLang="de-DE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848600" cy="609600"/>
          </a:xfrm>
        </p:spPr>
        <p:txBody>
          <a:bodyPr/>
          <a:lstStyle/>
          <a:p>
            <a:r>
              <a:rPr lang="de-DE" altLang="de-DE" sz="2800" b="1"/>
              <a:t>Abiturfächer</a:t>
            </a:r>
          </a:p>
        </p:txBody>
      </p:sp>
      <p:sp>
        <p:nvSpPr>
          <p:cNvPr id="364549" name="AutoShape 5"/>
          <p:cNvSpPr>
            <a:spLocks noChangeArrowheads="1"/>
          </p:cNvSpPr>
          <p:nvPr/>
        </p:nvSpPr>
        <p:spPr bwMode="auto">
          <a:xfrm>
            <a:off x="152400" y="1752600"/>
            <a:ext cx="1828800" cy="914400"/>
          </a:xfrm>
          <a:prstGeom prst="foldedCorner">
            <a:avLst>
              <a:gd name="adj" fmla="val 37847"/>
            </a:avLst>
          </a:prstGeom>
          <a:solidFill>
            <a:srgbClr val="FF3300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600" b="0">
                <a:solidFill>
                  <a:schemeClr val="tx1"/>
                </a:solidFill>
                <a:latin typeface="Arial" charset="0"/>
              </a:rPr>
              <a:t>LK1</a:t>
            </a:r>
            <a:endParaRPr lang="de-DE" altLang="de-DE" sz="24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64558" name="AutoShape 14"/>
          <p:cNvSpPr>
            <a:spLocks/>
          </p:cNvSpPr>
          <p:nvPr/>
        </p:nvSpPr>
        <p:spPr bwMode="auto">
          <a:xfrm>
            <a:off x="2438400" y="1752600"/>
            <a:ext cx="304800" cy="2819400"/>
          </a:xfrm>
          <a:prstGeom prst="rightBrace">
            <a:avLst>
              <a:gd name="adj1" fmla="val 77083"/>
              <a:gd name="adj2" fmla="val 50000"/>
            </a:avLst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4560" name="Text Box 16"/>
          <p:cNvSpPr txBox="1">
            <a:spLocks noChangeArrowheads="1"/>
          </p:cNvSpPr>
          <p:nvPr/>
        </p:nvSpPr>
        <p:spPr bwMode="auto">
          <a:xfrm>
            <a:off x="2743200" y="2759075"/>
            <a:ext cx="3810000" cy="8223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400">
                <a:solidFill>
                  <a:srgbClr val="FF3300"/>
                </a:solidFill>
                <a:latin typeface="Arial" charset="0"/>
              </a:rPr>
              <a:t>werden schriftlich</a:t>
            </a:r>
            <a:br>
              <a:rPr lang="de-DE" altLang="de-DE" sz="2400">
                <a:solidFill>
                  <a:srgbClr val="FF3300"/>
                </a:solidFill>
                <a:latin typeface="Arial" charset="0"/>
              </a:rPr>
            </a:br>
            <a:r>
              <a:rPr lang="de-DE" altLang="de-DE" sz="2400">
                <a:solidFill>
                  <a:srgbClr val="FF3300"/>
                </a:solidFill>
                <a:latin typeface="Arial" charset="0"/>
              </a:rPr>
              <a:t>geprüft</a:t>
            </a:r>
          </a:p>
        </p:txBody>
      </p:sp>
      <p:sp>
        <p:nvSpPr>
          <p:cNvPr id="364561" name="Text Box 17"/>
          <p:cNvSpPr txBox="1">
            <a:spLocks noChangeArrowheads="1"/>
          </p:cNvSpPr>
          <p:nvPr/>
        </p:nvSpPr>
        <p:spPr bwMode="auto">
          <a:xfrm>
            <a:off x="2819400" y="4800600"/>
            <a:ext cx="3276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400">
                <a:solidFill>
                  <a:srgbClr val="FF3300"/>
                </a:solidFill>
                <a:latin typeface="Arial" charset="0"/>
              </a:rPr>
              <a:t>wird mündlich</a:t>
            </a:r>
            <a:r>
              <a:rPr lang="de-DE" altLang="de-DE" sz="2400">
                <a:solidFill>
                  <a:schemeClr val="bg1"/>
                </a:solidFill>
                <a:latin typeface="Arial" charset="0"/>
              </a:rPr>
              <a:t> </a:t>
            </a:r>
            <a:br>
              <a:rPr lang="de-DE" altLang="de-DE" sz="2400">
                <a:solidFill>
                  <a:schemeClr val="bg1"/>
                </a:solidFill>
                <a:latin typeface="Arial" charset="0"/>
              </a:rPr>
            </a:br>
            <a:r>
              <a:rPr lang="de-DE" altLang="de-DE" sz="2400">
                <a:solidFill>
                  <a:srgbClr val="FF3300"/>
                </a:solidFill>
                <a:latin typeface="Arial" charset="0"/>
              </a:rPr>
              <a:t>geprüft</a:t>
            </a:r>
            <a:endParaRPr lang="de-DE" altLang="de-DE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4562" name="AutoShape 18"/>
          <p:cNvSpPr>
            <a:spLocks/>
          </p:cNvSpPr>
          <p:nvPr/>
        </p:nvSpPr>
        <p:spPr bwMode="auto">
          <a:xfrm>
            <a:off x="2438400" y="4800600"/>
            <a:ext cx="228600" cy="914400"/>
          </a:xfrm>
          <a:prstGeom prst="rightBrace">
            <a:avLst>
              <a:gd name="adj1" fmla="val 33333"/>
              <a:gd name="adj2" fmla="val 50000"/>
            </a:avLst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64" name="Text Box 20"/>
          <p:cNvSpPr txBox="1">
            <a:spLocks noChangeArrowheads="1"/>
          </p:cNvSpPr>
          <p:nvPr/>
        </p:nvSpPr>
        <p:spPr bwMode="auto">
          <a:xfrm>
            <a:off x="5562600" y="2171700"/>
            <a:ext cx="3581400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 dirty="0">
                <a:solidFill>
                  <a:schemeClr val="bg1"/>
                </a:solidFill>
                <a:latin typeface="Arial" charset="0"/>
              </a:rPr>
              <a:t>Die Abiturfächer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chemeClr val="bg1"/>
                </a:solidFill>
                <a:latin typeface="Arial" charset="0"/>
              </a:rPr>
              <a:t> müssen alle 3 Aufgabenfelder </a:t>
            </a:r>
            <a:br>
              <a:rPr lang="de-DE" altLang="de-DE" sz="180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800" dirty="0">
                <a:solidFill>
                  <a:schemeClr val="bg1"/>
                </a:solidFill>
                <a:latin typeface="Arial" charset="0"/>
              </a:rPr>
              <a:t>   abdecken</a:t>
            </a:r>
            <a:br>
              <a:rPr lang="de-DE" altLang="de-DE" sz="180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800" dirty="0">
                <a:solidFill>
                  <a:schemeClr val="bg1"/>
                </a:solidFill>
                <a:latin typeface="Arial" charset="0"/>
              </a:rPr>
              <a:t>   (1. Aufgabenfeld nur D oder</a:t>
            </a:r>
            <a:br>
              <a:rPr lang="de-DE" altLang="de-DE" sz="180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800" dirty="0">
                <a:solidFill>
                  <a:schemeClr val="bg1"/>
                </a:solidFill>
                <a:latin typeface="Arial" charset="0"/>
              </a:rPr>
              <a:t>    FS; Religion kann das 2. </a:t>
            </a:r>
            <a:br>
              <a:rPr lang="de-DE" altLang="de-DE" sz="180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800" dirty="0">
                <a:solidFill>
                  <a:schemeClr val="bg1"/>
                </a:solidFill>
                <a:latin typeface="Arial" charset="0"/>
              </a:rPr>
              <a:t>    Aufgabenfeld abdecken)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chemeClr val="bg1"/>
                </a:solidFill>
                <a:latin typeface="Arial" charset="0"/>
              </a:rPr>
              <a:t> 2 Fächer aus D, M oder FS </a:t>
            </a:r>
            <a:br>
              <a:rPr lang="de-DE" altLang="de-DE" sz="180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800" dirty="0">
                <a:solidFill>
                  <a:schemeClr val="bg1"/>
                </a:solidFill>
                <a:latin typeface="Arial" charset="0"/>
              </a:rPr>
              <a:t>   müssen unter Abi-Fächern                     </a:t>
            </a:r>
            <a:br>
              <a:rPr lang="de-DE" altLang="de-DE" sz="180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800" dirty="0">
                <a:solidFill>
                  <a:schemeClr val="bg1"/>
                </a:solidFill>
                <a:latin typeface="Arial" charset="0"/>
              </a:rPr>
              <a:t>   sein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chemeClr val="bg1"/>
                </a:solidFill>
                <a:latin typeface="Arial" charset="0"/>
              </a:rPr>
              <a:t> müssen ab Q1 </a:t>
            </a:r>
            <a:r>
              <a:rPr lang="de-DE" altLang="de-DE" sz="18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de-DE" altLang="de-DE" sz="1800" dirty="0" smtClean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800" dirty="0" smtClean="0">
                <a:solidFill>
                  <a:schemeClr val="bg1"/>
                </a:solidFill>
                <a:latin typeface="Arial" charset="0"/>
              </a:rPr>
              <a:t>  Klausurfächer </a:t>
            </a:r>
            <a:r>
              <a:rPr lang="de-DE" altLang="de-DE" sz="1800" dirty="0">
                <a:solidFill>
                  <a:schemeClr val="bg1"/>
                </a:solidFill>
                <a:latin typeface="Arial" charset="0"/>
              </a:rPr>
              <a:t>sein</a:t>
            </a:r>
            <a:endParaRPr lang="de-DE" altLang="de-DE" sz="2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4551" name="AutoShape 7"/>
          <p:cNvSpPr>
            <a:spLocks noChangeArrowheads="1"/>
          </p:cNvSpPr>
          <p:nvPr/>
        </p:nvSpPr>
        <p:spPr bwMode="auto">
          <a:xfrm>
            <a:off x="228600" y="3810000"/>
            <a:ext cx="1828800" cy="914400"/>
          </a:xfrm>
          <a:prstGeom prst="foldedCorner">
            <a:avLst>
              <a:gd name="adj" fmla="val 34028"/>
            </a:avLst>
          </a:prstGeom>
          <a:solidFill>
            <a:srgbClr val="0066FF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>
                <a:solidFill>
                  <a:schemeClr val="tx1"/>
                </a:solidFill>
                <a:latin typeface="Arial" charset="0"/>
              </a:rPr>
              <a:t>GK</a:t>
            </a:r>
          </a:p>
          <a:p>
            <a:pPr algn="ctr"/>
            <a:r>
              <a:rPr lang="de-DE" altLang="de-DE" sz="2400" b="0">
                <a:solidFill>
                  <a:schemeClr val="tx1"/>
                </a:solidFill>
                <a:latin typeface="Arial" charset="0"/>
              </a:rPr>
              <a:t>3. Abifach</a:t>
            </a:r>
          </a:p>
        </p:txBody>
      </p:sp>
      <p:sp>
        <p:nvSpPr>
          <p:cNvPr id="364548" name="AutoShape 4"/>
          <p:cNvSpPr>
            <a:spLocks noChangeArrowheads="1"/>
          </p:cNvSpPr>
          <p:nvPr/>
        </p:nvSpPr>
        <p:spPr bwMode="auto">
          <a:xfrm>
            <a:off x="533400" y="2743200"/>
            <a:ext cx="1828800" cy="914400"/>
          </a:xfrm>
          <a:prstGeom prst="foldedCorner">
            <a:avLst>
              <a:gd name="adj" fmla="val 35329"/>
            </a:avLst>
          </a:prstGeom>
          <a:solidFill>
            <a:srgbClr val="FF3300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600" b="0">
                <a:solidFill>
                  <a:schemeClr val="tx1"/>
                </a:solidFill>
                <a:latin typeface="Arial" charset="0"/>
              </a:rPr>
              <a:t>LK2</a:t>
            </a:r>
            <a:endParaRPr lang="de-DE" altLang="de-DE" sz="24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64550" name="AutoShape 6"/>
          <p:cNvSpPr>
            <a:spLocks noChangeArrowheads="1"/>
          </p:cNvSpPr>
          <p:nvPr/>
        </p:nvSpPr>
        <p:spPr bwMode="auto">
          <a:xfrm>
            <a:off x="533400" y="4876800"/>
            <a:ext cx="1828800" cy="914400"/>
          </a:xfrm>
          <a:prstGeom prst="foldedCorner">
            <a:avLst>
              <a:gd name="adj" fmla="val 37935"/>
            </a:avLst>
          </a:prstGeom>
          <a:solidFill>
            <a:srgbClr val="0066FF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>
                <a:solidFill>
                  <a:schemeClr val="tx1"/>
                </a:solidFill>
                <a:latin typeface="Arial" charset="0"/>
              </a:rPr>
              <a:t>Gk</a:t>
            </a:r>
          </a:p>
          <a:p>
            <a:pPr algn="ctr"/>
            <a:r>
              <a:rPr lang="de-DE" altLang="de-DE" sz="2400" b="0">
                <a:solidFill>
                  <a:schemeClr val="tx1"/>
                </a:solidFill>
                <a:latin typeface="Arial" charset="0"/>
              </a:rPr>
              <a:t>4. Abifach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6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4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364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4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4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36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4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4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64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64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4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4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65" grpId="0" animBg="1"/>
      <p:bldP spid="364566" grpId="0" autoUpdateAnimBg="0"/>
      <p:bldP spid="364549" grpId="0" animBg="1" autoUpdateAnimBg="0"/>
      <p:bldP spid="364558" grpId="0" animBg="1" autoUpdateAnimBg="0"/>
      <p:bldP spid="364560" grpId="0" animBg="1" autoUpdateAnimBg="0"/>
      <p:bldP spid="364561" grpId="0" autoUpdateAnimBg="0"/>
      <p:bldP spid="364562" grpId="0" animBg="1"/>
      <p:bldP spid="364564" grpId="0" autoUpdateAnimBg="0"/>
      <p:bldP spid="364551" grpId="0" animBg="1" autoUpdateAnimBg="0"/>
      <p:bldP spid="364548" grpId="0" animBg="1" autoUpdateAnimBg="0"/>
      <p:bldP spid="364550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90600"/>
            <a:ext cx="7848600" cy="533400"/>
          </a:xfrm>
        </p:spPr>
        <p:txBody>
          <a:bodyPr/>
          <a:lstStyle/>
          <a:p>
            <a:r>
              <a:rPr lang="de-DE" altLang="de-DE" sz="2800" b="1"/>
              <a:t>Konsequenzen für die Wahl der Abiturfächer</a:t>
            </a:r>
          </a:p>
        </p:txBody>
      </p:sp>
      <p:sp>
        <p:nvSpPr>
          <p:cNvPr id="418821" name="Text Box 5"/>
          <p:cNvSpPr txBox="1">
            <a:spLocks noChangeArrowheads="1"/>
          </p:cNvSpPr>
          <p:nvPr/>
        </p:nvSpPr>
        <p:spPr bwMode="auto">
          <a:xfrm>
            <a:off x="304800" y="1676400"/>
            <a:ext cx="838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400">
                <a:solidFill>
                  <a:srgbClr val="FF3300"/>
                </a:solidFill>
                <a:latin typeface="Arial" charset="0"/>
              </a:rPr>
              <a:t>Konsequenzen der Bedingungen (2 Fächer aus D, M, FS) für die Wahl der Abiturfächer:</a:t>
            </a:r>
          </a:p>
        </p:txBody>
      </p:sp>
      <p:sp>
        <p:nvSpPr>
          <p:cNvPr id="418822" name="Text Box 6"/>
          <p:cNvSpPr txBox="1">
            <a:spLocks noChangeArrowheads="1"/>
          </p:cNvSpPr>
          <p:nvPr/>
        </p:nvSpPr>
        <p:spPr bwMode="auto">
          <a:xfrm>
            <a:off x="228600" y="2514600"/>
            <a:ext cx="853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 Folgende Abiturfachkombinationen sind – unabhängig von der Wahl als LK oder GK – ausgeschlossen:</a:t>
            </a:r>
            <a:r>
              <a:rPr lang="de-DE" altLang="de-DE" sz="180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418823" name="Text Box 7"/>
          <p:cNvSpPr txBox="1">
            <a:spLocks noChangeArrowheads="1"/>
          </p:cNvSpPr>
          <p:nvPr/>
        </p:nvSpPr>
        <p:spPr bwMode="auto">
          <a:xfrm>
            <a:off x="533400" y="3168650"/>
            <a:ext cx="807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de-DE" altLang="de-DE" sz="180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  z</a:t>
            </a:r>
            <a:r>
              <a:rPr lang="de-DE" altLang="de-DE" sz="1800">
                <a:solidFill>
                  <a:schemeClr val="bg1"/>
                </a:solidFill>
                <a:latin typeface="Arial" charset="0"/>
              </a:rPr>
              <a:t>wei Naturwissenschaften (bzw. NW + nat.-tec. Fach)</a:t>
            </a:r>
          </a:p>
        </p:txBody>
      </p:sp>
      <p:sp>
        <p:nvSpPr>
          <p:cNvPr id="418824" name="Text Box 8"/>
          <p:cNvSpPr txBox="1">
            <a:spLocks noChangeArrowheads="1"/>
          </p:cNvSpPr>
          <p:nvPr/>
        </p:nvSpPr>
        <p:spPr bwMode="auto">
          <a:xfrm>
            <a:off x="533400" y="3505200"/>
            <a:ext cx="807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de-DE" altLang="de-DE" sz="1800">
                <a:solidFill>
                  <a:schemeClr val="bg1"/>
                </a:solidFill>
                <a:latin typeface="Arial" charset="0"/>
              </a:rPr>
              <a:t>  Naturwissenschaft + Sport</a:t>
            </a:r>
          </a:p>
        </p:txBody>
      </p:sp>
      <p:sp>
        <p:nvSpPr>
          <p:cNvPr id="418825" name="Text Box 9"/>
          <p:cNvSpPr txBox="1">
            <a:spLocks noChangeArrowheads="1"/>
          </p:cNvSpPr>
          <p:nvPr/>
        </p:nvSpPr>
        <p:spPr bwMode="auto">
          <a:xfrm>
            <a:off x="533400" y="3824288"/>
            <a:ext cx="807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de-DE" altLang="de-DE" sz="1800">
                <a:solidFill>
                  <a:schemeClr val="bg1"/>
                </a:solidFill>
                <a:latin typeface="Arial" charset="0"/>
              </a:rPr>
              <a:t>  Naturwissenschaft + Kunst/Musik</a:t>
            </a:r>
          </a:p>
        </p:txBody>
      </p:sp>
      <p:sp>
        <p:nvSpPr>
          <p:cNvPr id="418826" name="Text Box 10"/>
          <p:cNvSpPr txBox="1">
            <a:spLocks noChangeArrowheads="1"/>
          </p:cNvSpPr>
          <p:nvPr/>
        </p:nvSpPr>
        <p:spPr bwMode="auto">
          <a:xfrm>
            <a:off x="228600" y="4281488"/>
            <a:ext cx="861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altLang="de-DE" sz="200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</a:t>
            </a:r>
            <a:r>
              <a:rPr lang="de-DE" altLang="de-DE" sz="2000">
                <a:solidFill>
                  <a:schemeClr val="bg1"/>
                </a:solidFill>
                <a:latin typeface="Arial" charset="0"/>
              </a:rPr>
              <a:t> Folgende Kombinationen bedingen Mathematik als Abiturfach:</a:t>
            </a:r>
            <a:endParaRPr lang="de-DE" altLang="de-DE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8827" name="Text Box 11"/>
          <p:cNvSpPr txBox="1">
            <a:spLocks noChangeArrowheads="1"/>
          </p:cNvSpPr>
          <p:nvPr/>
        </p:nvSpPr>
        <p:spPr bwMode="auto">
          <a:xfrm>
            <a:off x="76200" y="4510088"/>
            <a:ext cx="807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Clr>
                <a:srgbClr val="FF3300"/>
              </a:buClr>
              <a:buSzPct val="100000"/>
              <a:buFont typeface="Wingdings" pitchFamily="2" charset="2"/>
              <a:buChar char="Ø"/>
            </a:pPr>
            <a:r>
              <a:rPr lang="de-DE" altLang="de-DE" sz="1800" b="0">
                <a:solidFill>
                  <a:schemeClr val="bg1"/>
                </a:solidFill>
                <a:latin typeface="Arial" charset="0"/>
              </a:rPr>
              <a:t> die Wahl von</a:t>
            </a:r>
            <a:r>
              <a:rPr lang="de-DE" altLang="de-DE" sz="1800">
                <a:solidFill>
                  <a:schemeClr val="bg1"/>
                </a:solidFill>
                <a:latin typeface="Arial" charset="0"/>
              </a:rPr>
              <a:t> Kunst oder Musik</a:t>
            </a:r>
            <a:r>
              <a:rPr lang="de-DE" altLang="de-DE" sz="2800" b="0">
                <a:solidFill>
                  <a:schemeClr val="bg1"/>
                </a:solidFill>
                <a:latin typeface="Arial" charset="0"/>
              </a:rPr>
              <a:t> </a:t>
            </a:r>
            <a:endParaRPr lang="de-DE" altLang="de-DE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8828" name="Text Box 12"/>
          <p:cNvSpPr txBox="1">
            <a:spLocks noChangeArrowheads="1"/>
          </p:cNvSpPr>
          <p:nvPr/>
        </p:nvSpPr>
        <p:spPr bwMode="auto">
          <a:xfrm>
            <a:off x="76200" y="4941168"/>
            <a:ext cx="807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Clr>
                <a:srgbClr val="FF3300"/>
              </a:buClr>
              <a:buSzPct val="100000"/>
              <a:buFont typeface="Wingdings" pitchFamily="2" charset="2"/>
              <a:buChar char="Ø"/>
            </a:pPr>
            <a:r>
              <a:rPr lang="de-DE" altLang="de-DE" sz="1800" b="0" dirty="0">
                <a:solidFill>
                  <a:schemeClr val="bg1"/>
                </a:solidFill>
                <a:latin typeface="Arial" charset="0"/>
              </a:rPr>
              <a:t> die Wahl von</a:t>
            </a:r>
            <a:r>
              <a:rPr lang="de-DE" altLang="de-DE" sz="1800" dirty="0">
                <a:solidFill>
                  <a:schemeClr val="bg1"/>
                </a:solidFill>
                <a:latin typeface="Arial" charset="0"/>
              </a:rPr>
              <a:t> Sport </a:t>
            </a:r>
          </a:p>
        </p:txBody>
      </p:sp>
      <p:sp>
        <p:nvSpPr>
          <p:cNvPr id="418829" name="Text Box 13"/>
          <p:cNvSpPr txBox="1">
            <a:spLocks noChangeArrowheads="1"/>
          </p:cNvSpPr>
          <p:nvPr/>
        </p:nvSpPr>
        <p:spPr bwMode="auto">
          <a:xfrm>
            <a:off x="533400" y="5272088"/>
            <a:ext cx="678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3300"/>
              </a:buClr>
              <a:buSzPct val="100000"/>
              <a:buFont typeface="Wingdings" pitchFamily="2" charset="2"/>
              <a:buChar char="Ø"/>
            </a:pPr>
            <a:r>
              <a:rPr lang="de-DE" altLang="de-DE" sz="1800" b="0">
                <a:solidFill>
                  <a:schemeClr val="bg1"/>
                </a:solidFill>
                <a:latin typeface="Arial" charset="0"/>
              </a:rPr>
              <a:t> die Wahl von </a:t>
            </a:r>
            <a:r>
              <a:rPr lang="de-DE" altLang="de-DE" sz="1800">
                <a:solidFill>
                  <a:schemeClr val="bg1"/>
                </a:solidFill>
                <a:latin typeface="Arial" charset="0"/>
              </a:rPr>
              <a:t>zwei Fremdsprachen</a:t>
            </a:r>
          </a:p>
        </p:txBody>
      </p:sp>
      <p:sp>
        <p:nvSpPr>
          <p:cNvPr id="418830" name="Text Box 14"/>
          <p:cNvSpPr txBox="1">
            <a:spLocks noChangeArrowheads="1"/>
          </p:cNvSpPr>
          <p:nvPr/>
        </p:nvSpPr>
        <p:spPr bwMode="auto">
          <a:xfrm>
            <a:off x="533400" y="5603875"/>
            <a:ext cx="8077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de-DE" altLang="de-DE" sz="1800" b="0">
                <a:solidFill>
                  <a:schemeClr val="bg1"/>
                </a:solidFill>
                <a:latin typeface="Arial" charset="0"/>
              </a:rPr>
              <a:t> die Wahl von </a:t>
            </a:r>
            <a:r>
              <a:rPr lang="de-DE" altLang="de-DE" sz="1800">
                <a:solidFill>
                  <a:schemeClr val="bg1"/>
                </a:solidFill>
                <a:latin typeface="Arial" charset="0"/>
              </a:rPr>
              <a:t>zwei Gesellschaftswissenschaften</a:t>
            </a:r>
          </a:p>
        </p:txBody>
      </p:sp>
      <p:sp>
        <p:nvSpPr>
          <p:cNvPr id="418832" name="Text Box 16"/>
          <p:cNvSpPr txBox="1">
            <a:spLocks noChangeArrowheads="1"/>
          </p:cNvSpPr>
          <p:nvPr/>
        </p:nvSpPr>
        <p:spPr bwMode="auto">
          <a:xfrm>
            <a:off x="1524000" y="6019800"/>
            <a:ext cx="7162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>
                <a:solidFill>
                  <a:srgbClr val="FF3300"/>
                </a:solidFill>
              </a:rPr>
              <a:t>Hinweis:An der EGG ist die Belegung von Sport als Abiturfach unabhängig von den Vorgaben nicht möglich!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1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1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18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18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18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18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18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8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8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1" grpId="0" autoUpdateAnimBg="0"/>
      <p:bldP spid="418822" grpId="0" autoUpdateAnimBg="0"/>
      <p:bldP spid="418823" grpId="0" autoUpdateAnimBg="0"/>
      <p:bldP spid="418824" grpId="0" autoUpdateAnimBg="0"/>
      <p:bldP spid="418825" grpId="0" autoUpdateAnimBg="0"/>
      <p:bldP spid="418826" grpId="0" autoUpdateAnimBg="0"/>
      <p:bldP spid="418827" grpId="0" autoUpdateAnimBg="0"/>
      <p:bldP spid="418828" grpId="0" autoUpdateAnimBg="0"/>
      <p:bldP spid="418829" grpId="0" autoUpdateAnimBg="0"/>
      <p:bldP spid="418830" grpId="0" autoUpdateAnimBg="0"/>
      <p:bldP spid="41883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914400"/>
            <a:ext cx="7848600" cy="533400"/>
          </a:xfrm>
        </p:spPr>
        <p:txBody>
          <a:bodyPr/>
          <a:lstStyle/>
          <a:p>
            <a:r>
              <a:rPr lang="de-DE" altLang="de-DE" sz="2000" b="1">
                <a:solidFill>
                  <a:srgbClr val="0000FF"/>
                </a:solidFill>
              </a:rPr>
              <a:t>Zulassung zum Abitur – Leistungsdefizite (weniger als 5 Punkte)</a:t>
            </a:r>
          </a:p>
        </p:txBody>
      </p:sp>
      <p:sp>
        <p:nvSpPr>
          <p:cNvPr id="422917" name="Text Box 5"/>
          <p:cNvSpPr txBox="1">
            <a:spLocks noChangeArrowheads="1"/>
          </p:cNvSpPr>
          <p:nvPr/>
        </p:nvSpPr>
        <p:spPr bwMode="auto">
          <a:xfrm>
            <a:off x="304800" y="1905000"/>
            <a:ext cx="8229600" cy="701675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0066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000">
                <a:solidFill>
                  <a:schemeClr val="tx1"/>
                </a:solidFill>
                <a:latin typeface="Arial" charset="0"/>
              </a:rPr>
              <a:t>Mindestbelegung anrechenbare Kurse: 38 (= 8 LK + 30 GK)</a:t>
            </a:r>
            <a:br>
              <a:rPr lang="de-DE" altLang="de-DE" sz="2000">
                <a:solidFill>
                  <a:schemeClr val="tx1"/>
                </a:solidFill>
                <a:latin typeface="Arial" charset="0"/>
              </a:rPr>
            </a:br>
            <a:r>
              <a:rPr lang="de-DE" altLang="de-DE" sz="2000">
                <a:solidFill>
                  <a:schemeClr val="tx1"/>
                </a:solidFill>
                <a:latin typeface="Arial" charset="0"/>
              </a:rPr>
              <a:t>Einbringung in Gesamtqualifikation: 35 – 40 Kurse (LK + GK) </a:t>
            </a:r>
          </a:p>
        </p:txBody>
      </p:sp>
      <p:sp>
        <p:nvSpPr>
          <p:cNvPr id="422918" name="Text Box 6"/>
          <p:cNvSpPr txBox="1">
            <a:spLocks noChangeArrowheads="1"/>
          </p:cNvSpPr>
          <p:nvPr/>
        </p:nvSpPr>
        <p:spPr bwMode="auto">
          <a:xfrm>
            <a:off x="228600" y="2895600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000">
                <a:solidFill>
                  <a:schemeClr val="bg1"/>
                </a:solidFill>
                <a:latin typeface="Arial" charset="0"/>
              </a:rPr>
              <a:t>Bei Einbringung von:</a:t>
            </a:r>
          </a:p>
        </p:txBody>
      </p:sp>
      <p:sp>
        <p:nvSpPr>
          <p:cNvPr id="422919" name="Text Box 7"/>
          <p:cNvSpPr txBox="1">
            <a:spLocks noChangeArrowheads="1"/>
          </p:cNvSpPr>
          <p:nvPr/>
        </p:nvSpPr>
        <p:spPr bwMode="auto">
          <a:xfrm>
            <a:off x="-152400" y="3505200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000">
                <a:solidFill>
                  <a:schemeClr val="bg1"/>
                </a:solidFill>
                <a:latin typeface="Arial" charset="0"/>
              </a:rPr>
              <a:t>35 - 37</a:t>
            </a:r>
            <a:r>
              <a:rPr lang="de-DE" altLang="de-DE" sz="2000" b="0">
                <a:solidFill>
                  <a:schemeClr val="bg1"/>
                </a:solidFill>
                <a:latin typeface="Arial" charset="0"/>
              </a:rPr>
              <a:t> Kursen:</a:t>
            </a:r>
            <a:endParaRPr lang="de-DE" altLang="de-DE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22920" name="Text Box 8"/>
          <p:cNvSpPr txBox="1">
            <a:spLocks noChangeArrowheads="1"/>
          </p:cNvSpPr>
          <p:nvPr/>
        </p:nvSpPr>
        <p:spPr bwMode="auto">
          <a:xfrm>
            <a:off x="2743200" y="3505200"/>
            <a:ext cx="617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>
                <a:solidFill>
                  <a:schemeClr val="bg1"/>
                </a:solidFill>
                <a:latin typeface="Arial" charset="0"/>
              </a:rPr>
              <a:t>7</a:t>
            </a:r>
            <a:r>
              <a:rPr lang="de-DE" altLang="de-DE" sz="2000" b="0">
                <a:solidFill>
                  <a:schemeClr val="bg1"/>
                </a:solidFill>
                <a:latin typeface="Arial" charset="0"/>
              </a:rPr>
              <a:t> Defizite, davon höchstens </a:t>
            </a:r>
            <a:r>
              <a:rPr lang="de-DE" altLang="de-DE" sz="2000">
                <a:solidFill>
                  <a:schemeClr val="bg1"/>
                </a:solidFill>
                <a:latin typeface="Arial" charset="0"/>
              </a:rPr>
              <a:t>3</a:t>
            </a:r>
            <a:r>
              <a:rPr lang="de-DE" altLang="de-DE" sz="2000" b="0">
                <a:solidFill>
                  <a:schemeClr val="bg1"/>
                </a:solidFill>
                <a:latin typeface="Arial" charset="0"/>
              </a:rPr>
              <a:t> Leistungskursdefizite</a:t>
            </a:r>
          </a:p>
        </p:txBody>
      </p:sp>
      <p:sp>
        <p:nvSpPr>
          <p:cNvPr id="422921" name="Text Box 9"/>
          <p:cNvSpPr txBox="1">
            <a:spLocks noChangeArrowheads="1"/>
          </p:cNvSpPr>
          <p:nvPr/>
        </p:nvSpPr>
        <p:spPr bwMode="auto">
          <a:xfrm>
            <a:off x="-152400" y="4098925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000">
                <a:solidFill>
                  <a:schemeClr val="bg1"/>
                </a:solidFill>
                <a:latin typeface="Arial" charset="0"/>
              </a:rPr>
              <a:t>38 - 40</a:t>
            </a:r>
            <a:r>
              <a:rPr lang="de-DE" altLang="de-DE" sz="2000" b="0">
                <a:solidFill>
                  <a:schemeClr val="bg1"/>
                </a:solidFill>
                <a:latin typeface="Arial" charset="0"/>
              </a:rPr>
              <a:t> Kursen:</a:t>
            </a:r>
            <a:endParaRPr lang="de-DE" altLang="de-DE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22922" name="Text Box 10"/>
          <p:cNvSpPr txBox="1">
            <a:spLocks noChangeArrowheads="1"/>
          </p:cNvSpPr>
          <p:nvPr/>
        </p:nvSpPr>
        <p:spPr bwMode="auto">
          <a:xfrm>
            <a:off x="2590800" y="4098925"/>
            <a:ext cx="624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000">
                <a:solidFill>
                  <a:schemeClr val="bg1"/>
                </a:solidFill>
                <a:latin typeface="Arial" charset="0"/>
              </a:rPr>
              <a:t>8</a:t>
            </a:r>
            <a:r>
              <a:rPr lang="de-DE" altLang="de-DE" sz="2000" b="0">
                <a:solidFill>
                  <a:schemeClr val="bg1"/>
                </a:solidFill>
                <a:latin typeface="Arial" charset="0"/>
              </a:rPr>
              <a:t> Defizite, davon höchstens </a:t>
            </a:r>
            <a:r>
              <a:rPr lang="de-DE" altLang="de-DE" sz="2000">
                <a:solidFill>
                  <a:schemeClr val="bg1"/>
                </a:solidFill>
                <a:latin typeface="Arial" charset="0"/>
              </a:rPr>
              <a:t>3</a:t>
            </a:r>
            <a:r>
              <a:rPr lang="de-DE" altLang="de-DE" sz="2000" b="0">
                <a:solidFill>
                  <a:schemeClr val="bg1"/>
                </a:solidFill>
                <a:latin typeface="Arial" charset="0"/>
              </a:rPr>
              <a:t> Leistungskursdefizite</a:t>
            </a:r>
          </a:p>
        </p:txBody>
      </p:sp>
      <p:sp>
        <p:nvSpPr>
          <p:cNvPr id="422923" name="Text Box 11"/>
          <p:cNvSpPr txBox="1">
            <a:spLocks noChangeArrowheads="1"/>
          </p:cNvSpPr>
          <p:nvPr/>
        </p:nvSpPr>
        <p:spPr bwMode="auto">
          <a:xfrm>
            <a:off x="228600" y="4876800"/>
            <a:ext cx="868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>
                <a:solidFill>
                  <a:schemeClr val="bg1"/>
                </a:solidFill>
                <a:latin typeface="Arial" charset="0"/>
              </a:rPr>
              <a:t>Kein anzurechnender Kurs darf mit 0 Punkten abgeschlossen werden.</a:t>
            </a:r>
          </a:p>
        </p:txBody>
      </p:sp>
      <p:sp>
        <p:nvSpPr>
          <p:cNvPr id="422924" name="Text Box 12"/>
          <p:cNvSpPr txBox="1">
            <a:spLocks noChangeArrowheads="1"/>
          </p:cNvSpPr>
          <p:nvPr/>
        </p:nvSpPr>
        <p:spPr bwMode="auto">
          <a:xfrm>
            <a:off x="228600" y="5424488"/>
            <a:ext cx="845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altLang="de-DE" sz="2000">
                <a:solidFill>
                  <a:schemeClr val="bg1"/>
                </a:solidFill>
                <a:latin typeface="Arial" charset="0"/>
              </a:rPr>
              <a:t>In Block I müssen mindestens 200 Punkte erreicht werden.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22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22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22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22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2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2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2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7" grpId="0" animBg="1" autoUpdateAnimBg="0"/>
      <p:bldP spid="422918" grpId="0" autoUpdateAnimBg="0"/>
      <p:bldP spid="422919" grpId="0" autoUpdateAnimBg="0"/>
      <p:bldP spid="422920" grpId="0" autoUpdateAnimBg="0"/>
      <p:bldP spid="422921" grpId="0" autoUpdateAnimBg="0"/>
      <p:bldP spid="422922" grpId="0" autoUpdateAnimBg="0"/>
      <p:bldP spid="422923" grpId="0" autoUpdateAnimBg="0"/>
      <p:bldP spid="42292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ChangeArrowheads="1"/>
          </p:cNvSpPr>
          <p:nvPr/>
        </p:nvSpPr>
        <p:spPr bwMode="auto">
          <a:xfrm>
            <a:off x="0" y="1268413"/>
            <a:ext cx="9144000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title"/>
          </p:nvPr>
        </p:nvSpPr>
        <p:spPr>
          <a:xfrm>
            <a:off x="850900" y="838200"/>
            <a:ext cx="8064500" cy="533400"/>
          </a:xfrm>
          <a:noFill/>
          <a:ln/>
        </p:spPr>
        <p:txBody>
          <a:bodyPr lIns="0" tIns="144000" rIns="0" bIns="0" anchor="t"/>
          <a:lstStyle/>
          <a:p>
            <a:r>
              <a:rPr lang="de-DE" altLang="de-DE" sz="2800" b="1">
                <a:solidFill>
                  <a:srgbClr val="0000FF"/>
                </a:solidFill>
              </a:rPr>
              <a:t>Berechnung der Gesamtqualifikation</a:t>
            </a:r>
          </a:p>
        </p:txBody>
      </p:sp>
      <p:sp>
        <p:nvSpPr>
          <p:cNvPr id="425991" name="Rectangle 7"/>
          <p:cNvSpPr>
            <a:spLocks noChangeArrowheads="1"/>
          </p:cNvSpPr>
          <p:nvPr/>
        </p:nvSpPr>
        <p:spPr bwMode="auto">
          <a:xfrm>
            <a:off x="381000" y="5486400"/>
            <a:ext cx="8534400" cy="914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/>
            <a:r>
              <a:rPr lang="de-DE" altLang="de-DE" sz="2400">
                <a:solidFill>
                  <a:schemeClr val="bg1"/>
                </a:solidFill>
                <a:latin typeface="Arial" charset="0"/>
              </a:rPr>
              <a:t>Block II (mindestens 100, höchstens 300 Punkte):</a:t>
            </a:r>
          </a:p>
        </p:txBody>
      </p:sp>
      <p:sp>
        <p:nvSpPr>
          <p:cNvPr id="425993" name="Text Box 9"/>
          <p:cNvSpPr txBox="1">
            <a:spLocks noChangeArrowheads="1"/>
          </p:cNvSpPr>
          <p:nvPr/>
        </p:nvSpPr>
        <p:spPr bwMode="auto">
          <a:xfrm>
            <a:off x="381000" y="1981200"/>
            <a:ext cx="8458200" cy="2790825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400">
                <a:solidFill>
                  <a:schemeClr val="bg1"/>
                </a:solidFill>
                <a:latin typeface="Arial" charset="0"/>
              </a:rPr>
              <a:t>Block I (mindestens 200, höchstens 600 Punkte)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 altLang="de-DE" sz="280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 altLang="de-DE" sz="280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 altLang="de-DE" sz="280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 altLang="de-DE" sz="280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de-DE" altLang="de-DE" sz="280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altLang="de-DE" sz="1300" b="0">
                <a:solidFill>
                  <a:schemeClr val="bg1"/>
                </a:solidFill>
                <a:latin typeface="Arial" charset="0"/>
              </a:rPr>
              <a:t>	</a:t>
            </a:r>
            <a:endParaRPr lang="de-DE" altLang="de-DE" sz="10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25994" name="Text Box 10"/>
          <p:cNvSpPr txBox="1">
            <a:spLocks noChangeArrowheads="1"/>
          </p:cNvSpPr>
          <p:nvPr/>
        </p:nvSpPr>
        <p:spPr bwMode="auto">
          <a:xfrm>
            <a:off x="381000" y="2514600"/>
            <a:ext cx="8382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</a:pPr>
            <a:r>
              <a:rPr lang="de-DE" altLang="de-DE" sz="1800" b="0">
                <a:solidFill>
                  <a:schemeClr val="bg1"/>
                </a:solidFill>
                <a:latin typeface="Arial" charset="0"/>
              </a:rPr>
              <a:t> Einbringung von</a:t>
            </a:r>
            <a:r>
              <a:rPr lang="de-DE" altLang="de-DE" sz="1800">
                <a:solidFill>
                  <a:schemeClr val="bg1"/>
                </a:solidFill>
                <a:latin typeface="Arial" charset="0"/>
              </a:rPr>
              <a:t> 35 – 40 anrechenbaren Kursen der</a:t>
            </a:r>
            <a:r>
              <a:rPr lang="de-DE" altLang="de-DE" sz="1800" b="0">
                <a:solidFill>
                  <a:schemeClr val="bg1"/>
                </a:solidFill>
                <a:latin typeface="Arial" charset="0"/>
              </a:rPr>
              <a:t> 4 Halbjahre der </a:t>
            </a:r>
            <a:br>
              <a:rPr lang="de-DE" altLang="de-DE" sz="1800" b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800" b="0">
                <a:solidFill>
                  <a:schemeClr val="bg1"/>
                </a:solidFill>
                <a:latin typeface="Arial" charset="0"/>
              </a:rPr>
              <a:t>   Qualifikationsphase</a:t>
            </a:r>
            <a:endParaRPr lang="de-DE" alt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25995" name="Text Box 11"/>
          <p:cNvSpPr txBox="1">
            <a:spLocks noChangeArrowheads="1"/>
          </p:cNvSpPr>
          <p:nvPr/>
        </p:nvSpPr>
        <p:spPr bwMode="auto">
          <a:xfrm>
            <a:off x="381000" y="3041650"/>
            <a:ext cx="48768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</a:pPr>
            <a:r>
              <a:rPr lang="de-DE" altLang="de-DE" sz="1800" b="0">
                <a:solidFill>
                  <a:schemeClr val="bg1"/>
                </a:solidFill>
                <a:latin typeface="Arial" charset="0"/>
              </a:rPr>
              <a:t> Pflichtkurse gem. § 28 APO-GOSt</a:t>
            </a:r>
            <a:endParaRPr lang="de-DE" alt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25996" name="Text Box 12"/>
          <p:cNvSpPr txBox="1">
            <a:spLocks noChangeArrowheads="1"/>
          </p:cNvSpPr>
          <p:nvPr/>
        </p:nvSpPr>
        <p:spPr bwMode="auto">
          <a:xfrm>
            <a:off x="381000" y="3352800"/>
            <a:ext cx="73152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</a:pPr>
            <a:r>
              <a:rPr lang="de-DE" altLang="de-DE" sz="1800" b="0">
                <a:solidFill>
                  <a:schemeClr val="bg1"/>
                </a:solidFill>
                <a:latin typeface="Arial" charset="0"/>
              </a:rPr>
              <a:t> Leistungskurse werden doppelt, Grundkurse einfach gewertet.</a:t>
            </a:r>
            <a:endParaRPr lang="de-DE" alt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25997" name="Text Box 13"/>
          <p:cNvSpPr txBox="1">
            <a:spLocks noChangeArrowheads="1"/>
          </p:cNvSpPr>
          <p:nvPr/>
        </p:nvSpPr>
        <p:spPr bwMode="auto">
          <a:xfrm>
            <a:off x="381000" y="3657600"/>
            <a:ext cx="84582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</a:pPr>
            <a:r>
              <a:rPr lang="de-DE" altLang="de-DE" sz="1700" b="0">
                <a:solidFill>
                  <a:schemeClr val="bg1"/>
                </a:solidFill>
                <a:latin typeface="Arial" charset="0"/>
              </a:rPr>
              <a:t>  Endnote im Projektkurs kann im Umfang von 2 Halbjahresnoten auf die Grundkurse   </a:t>
            </a:r>
            <a:br>
              <a:rPr lang="de-DE" altLang="de-DE" sz="1700" b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700" b="0">
                <a:solidFill>
                  <a:schemeClr val="bg1"/>
                </a:solidFill>
                <a:latin typeface="Arial" charset="0"/>
              </a:rPr>
              <a:t>    angerechnet werden.</a:t>
            </a:r>
            <a:endParaRPr lang="de-DE" alt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25998" name="Text Box 14"/>
          <p:cNvSpPr txBox="1">
            <a:spLocks noChangeArrowheads="1"/>
          </p:cNvSpPr>
          <p:nvPr/>
        </p:nvSpPr>
        <p:spPr bwMode="auto">
          <a:xfrm>
            <a:off x="381000" y="4184650"/>
            <a:ext cx="56388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</a:pPr>
            <a:r>
              <a:rPr lang="de-DE" altLang="de-DE" sz="1800" b="0">
                <a:solidFill>
                  <a:schemeClr val="bg1"/>
                </a:solidFill>
                <a:latin typeface="Arial" charset="0"/>
              </a:rPr>
              <a:t> Berechnung gemäß Formel: </a:t>
            </a:r>
            <a:r>
              <a:rPr lang="de-DE" altLang="de-DE" sz="1800">
                <a:solidFill>
                  <a:schemeClr val="bg1"/>
                </a:solidFill>
                <a:latin typeface="Arial" charset="0"/>
              </a:rPr>
              <a:t>E I = (P : S) x 40</a:t>
            </a:r>
            <a:endParaRPr lang="de-DE" alt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25999" name="Text Box 15"/>
          <p:cNvSpPr txBox="1">
            <a:spLocks noChangeArrowheads="1"/>
          </p:cNvSpPr>
          <p:nvPr/>
        </p:nvSpPr>
        <p:spPr bwMode="auto">
          <a:xfrm>
            <a:off x="3200400" y="4814888"/>
            <a:ext cx="5562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altLang="de-DE" sz="1000" b="0">
                <a:solidFill>
                  <a:schemeClr val="bg1"/>
                </a:solidFill>
                <a:latin typeface="Arial" charset="0"/>
              </a:rPr>
              <a:t>E I = (Gesamt-)Ergebnis Block I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altLang="de-DE" sz="1000" b="0">
                <a:solidFill>
                  <a:schemeClr val="bg1"/>
                </a:solidFill>
                <a:latin typeface="Arial" charset="0"/>
              </a:rPr>
              <a:t>P = Erzielte Punkte in den eingebrachten Fächern in vier Schulhalbjahren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altLang="de-DE" sz="1000" b="0">
                <a:solidFill>
                  <a:schemeClr val="bg1"/>
                </a:solidFill>
                <a:latin typeface="Arial" charset="0"/>
              </a:rPr>
              <a:t>S = Anzahl der Schulhalbjahresergebnisse (doppelt gewichtete Fächer zählen auch doppelt).</a:t>
            </a:r>
            <a:endParaRPr lang="de-DE" alt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26000" name="Text Box 16"/>
          <p:cNvSpPr txBox="1">
            <a:spLocks noChangeArrowheads="1"/>
          </p:cNvSpPr>
          <p:nvPr/>
        </p:nvSpPr>
        <p:spPr bwMode="auto">
          <a:xfrm>
            <a:off x="457200" y="5943600"/>
            <a:ext cx="800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de-DE" altLang="de-DE" sz="1800" b="0">
                <a:solidFill>
                  <a:schemeClr val="bg1"/>
                </a:solidFill>
                <a:latin typeface="Arial" charset="0"/>
              </a:rPr>
              <a:t>Leistungen in der Abiturprüfung (fünffache Wertung)</a:t>
            </a:r>
            <a:endParaRPr lang="de-DE" altLang="de-DE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5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25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25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2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25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25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25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25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2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26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6" grpId="0" animBg="1"/>
      <p:bldP spid="425991" grpId="0" animBg="1" autoUpdateAnimBg="0"/>
      <p:bldP spid="425993" grpId="0" animBg="1" autoUpdateAnimBg="0"/>
      <p:bldP spid="425994" grpId="0" autoUpdateAnimBg="0"/>
      <p:bldP spid="425995" grpId="0" autoUpdateAnimBg="0"/>
      <p:bldP spid="425996" grpId="0" autoUpdateAnimBg="0"/>
      <p:bldP spid="425997" grpId="0" autoUpdateAnimBg="0"/>
      <p:bldP spid="425998" grpId="0" autoUpdateAnimBg="0"/>
      <p:bldP spid="425999" grpId="0" autoUpdateAnimBg="0"/>
      <p:bldP spid="42600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914400"/>
            <a:ext cx="7848600" cy="533400"/>
          </a:xfrm>
          <a:noFill/>
          <a:ln/>
        </p:spPr>
        <p:txBody>
          <a:bodyPr lIns="0" tIns="144000" rIns="0" bIns="0" anchor="t"/>
          <a:lstStyle/>
          <a:p>
            <a:r>
              <a:rPr lang="de-DE" altLang="de-DE" sz="2400" b="1"/>
              <a:t>Beispiel einer Berechnung Gesamtqualifikation</a:t>
            </a:r>
          </a:p>
        </p:txBody>
      </p:sp>
      <p:graphicFrame>
        <p:nvGraphicFramePr>
          <p:cNvPr id="429621" name="Group 565"/>
          <p:cNvGraphicFramePr>
            <a:graphicFrameLocks noGrp="1"/>
          </p:cNvGraphicFramePr>
          <p:nvPr>
            <p:ph idx="1"/>
          </p:nvPr>
        </p:nvGraphicFramePr>
        <p:xfrm>
          <a:off x="152400" y="1738313"/>
          <a:ext cx="4235450" cy="4986973"/>
        </p:xfrm>
        <a:graphic>
          <a:graphicData uri="http://schemas.openxmlformats.org/drawingml/2006/table">
            <a:tbl>
              <a:tblPr/>
              <a:tblGrid>
                <a:gridCol w="712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03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13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92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0213">
                <a:tc grid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Beispiel einer Berechnung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06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 New Roman" pitchFamily="18" charset="0"/>
                        </a:rPr>
                        <a:t>Fach</a:t>
                      </a:r>
                      <a:endParaRPr kumimoji="0" lang="de-DE" alt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 New Roman" pitchFamily="18" charset="0"/>
                        </a:rPr>
                        <a:t>Abi-fach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 New Roman" pitchFamily="18" charset="0"/>
                        </a:rPr>
                        <a:t>Q1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 New Roman" pitchFamily="18" charset="0"/>
                        </a:rPr>
                        <a:t>Q2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 New Roman" pitchFamily="18" charset="0"/>
                        </a:rPr>
                        <a:t>Anzahl anrechen-bare Kurse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 New Roman" pitchFamily="18" charset="0"/>
                        </a:rPr>
                        <a:t>8*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 New Roman" pitchFamily="18" charset="0"/>
                        </a:rPr>
                        <a:t>7*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 New Roman" pitchFamily="18" charset="0"/>
                        </a:rPr>
                        <a:t>7*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 New Roman" pitchFamily="18" charset="0"/>
                        </a:rPr>
                        <a:t>8*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alt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</a:rPr>
                        <a:t>6*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</a:rPr>
                        <a:t>6*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 New Roman" pitchFamily="18" charset="0"/>
                        </a:rPr>
                        <a:t>KU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alt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(7)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</a:rPr>
                        <a:t>10*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9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 New Roman" pitchFamily="18" charset="0"/>
                        </a:rPr>
                        <a:t>EW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</a:rPr>
                        <a:t>8*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</a:rPr>
                        <a:t>7*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7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 New Roman" pitchFamily="18" charset="0"/>
                        </a:rPr>
                        <a:t>SW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alt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</a:rPr>
                        <a:t>10*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</a:rPr>
                        <a:t>10*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9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 New Roman" pitchFamily="18" charset="0"/>
                        </a:rPr>
                        <a:t>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alt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</a:rPr>
                        <a:t>9*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</a:rPr>
                        <a:t>8*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9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 New Roman" pitchFamily="18" charset="0"/>
                        </a:rPr>
                        <a:t>9*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 New Roman" pitchFamily="18" charset="0"/>
                        </a:rPr>
                        <a:t>8*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 New Roman" pitchFamily="18" charset="0"/>
                        </a:rPr>
                        <a:t>6*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 New Roman" pitchFamily="18" charset="0"/>
                        </a:rPr>
                        <a:t>7*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7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 New Roman" pitchFamily="18" charset="0"/>
                        </a:rPr>
                        <a:t>BI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</a:rPr>
                        <a:t>5*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</a:rPr>
                        <a:t>8*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9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 New Roman" pitchFamily="18" charset="0"/>
                        </a:rPr>
                        <a:t>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alt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</a:rPr>
                        <a:t>11*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</a:rPr>
                        <a:t>10*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9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 New Roman" pitchFamily="18" charset="0"/>
                        </a:rPr>
                        <a:t>KR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alt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 New Roman" pitchFamily="18" charset="0"/>
                        </a:rPr>
                        <a:t>8*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 New Roman" pitchFamily="18" charset="0"/>
                        </a:rPr>
                        <a:t>8*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7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 New Roman" pitchFamily="18" charset="0"/>
                        </a:rPr>
                        <a:t>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alt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9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V-E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alt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(X)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(X)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9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imes New Roman" pitchFamily="18" charset="0"/>
                        </a:rPr>
                        <a:t>PK-EW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alt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Eph: 33 WStd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WStd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altLang="de-D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defRPr sz="2800">
                          <a:solidFill>
                            <a:schemeClr val="bg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bg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bg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2" charset="2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bg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29204" name="Text Box 148"/>
          <p:cNvSpPr txBox="1">
            <a:spLocks noChangeArrowheads="1"/>
          </p:cNvSpPr>
          <p:nvPr/>
        </p:nvSpPr>
        <p:spPr bwMode="auto">
          <a:xfrm>
            <a:off x="4373563" y="1752600"/>
            <a:ext cx="4770437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de-DE" altLang="de-DE" sz="1400" u="sng">
                <a:solidFill>
                  <a:schemeClr val="bg1"/>
                </a:solidFill>
                <a:latin typeface="Arial" charset="0"/>
              </a:rPr>
              <a:t>Schritte zur Berechnung von Block I </a:t>
            </a:r>
          </a:p>
          <a:p>
            <a:pPr algn="ctr" eaLnBrk="1" hangingPunct="1"/>
            <a:endParaRPr lang="de-DE" altLang="de-DE" sz="140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AutoNum type="arabicPeriod"/>
            </a:pPr>
            <a:endParaRPr lang="de-DE" altLang="de-DE" sz="160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de-DE" altLang="de-DE" sz="8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29623" name="Text Box 567"/>
          <p:cNvSpPr txBox="1">
            <a:spLocks noChangeArrowheads="1"/>
          </p:cNvSpPr>
          <p:nvPr/>
        </p:nvSpPr>
        <p:spPr bwMode="auto">
          <a:xfrm>
            <a:off x="4373563" y="1752600"/>
            <a:ext cx="4770437" cy="150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de-DE" altLang="de-DE" sz="1400" u="sng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ctr" eaLnBrk="1" hangingPunct="1"/>
            <a:endParaRPr lang="de-DE" altLang="de-DE" sz="140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AutoNum type="arabicPeriod"/>
            </a:pPr>
            <a:r>
              <a:rPr lang="de-DE" altLang="de-DE" sz="1200">
                <a:solidFill>
                  <a:schemeClr val="bg1"/>
                </a:solidFill>
                <a:latin typeface="Arial" charset="0"/>
              </a:rPr>
              <a:t>Prüfung, ob 38 Kurse anrechenbar sind </a:t>
            </a:r>
            <a:r>
              <a:rPr lang="de-DE" altLang="de-DE" sz="1200" b="0">
                <a:solidFill>
                  <a:schemeClr val="bg1"/>
                </a:solidFill>
                <a:latin typeface="Arial" charset="0"/>
              </a:rPr>
              <a:t>(Vertiefungsfächer und Kurse mit 0 Punkten sind nicht anrechenbar) </a:t>
            </a:r>
            <a:r>
              <a:rPr lang="de-DE" altLang="de-DE" sz="1100" b="0" i="1">
                <a:solidFill>
                  <a:schemeClr val="bg1"/>
                </a:solidFill>
                <a:latin typeface="Arial" charset="0"/>
              </a:rPr>
              <a:t>:             </a:t>
            </a:r>
            <a:r>
              <a:rPr lang="de-DE" altLang="de-DE" sz="1100" b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</a:t>
            </a:r>
            <a:r>
              <a:rPr lang="de-DE" altLang="de-DE" sz="1100" b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altLang="de-DE" sz="1100" b="0" i="1">
                <a:solidFill>
                  <a:schemeClr val="bg1"/>
                </a:solidFill>
                <a:latin typeface="Arial" charset="0"/>
              </a:rPr>
              <a:t> hier 40 anrechenbare Kurse</a:t>
            </a:r>
          </a:p>
          <a:p>
            <a:pPr eaLnBrk="1" hangingPunct="1">
              <a:buFontTx/>
              <a:buAutoNum type="arabicPeriod"/>
            </a:pPr>
            <a:endParaRPr lang="de-DE" altLang="de-DE" sz="1100" b="0" i="1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de-DE" altLang="de-DE" sz="1100">
                <a:solidFill>
                  <a:schemeClr val="bg1"/>
                </a:solidFill>
                <a:latin typeface="Arial" charset="0"/>
              </a:rPr>
              <a:t> </a:t>
            </a:r>
            <a:endParaRPr lang="de-DE" altLang="de-DE" sz="160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de-DE" altLang="de-DE" sz="8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29624" name="Text Box 568"/>
          <p:cNvSpPr txBox="1">
            <a:spLocks noChangeArrowheads="1"/>
          </p:cNvSpPr>
          <p:nvPr/>
        </p:nvSpPr>
        <p:spPr bwMode="auto">
          <a:xfrm>
            <a:off x="4373563" y="2514600"/>
            <a:ext cx="4770437" cy="120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de-DE" altLang="de-DE" sz="1400" u="sng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ctr" eaLnBrk="1" hangingPunct="1"/>
            <a:endParaRPr lang="de-DE" altLang="de-DE" sz="1100" b="0" i="1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AutoNum type="arabicPeriod" startAt="2"/>
            </a:pPr>
            <a:r>
              <a:rPr lang="de-DE" altLang="de-DE" sz="110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altLang="de-DE" sz="1200">
                <a:solidFill>
                  <a:schemeClr val="bg1"/>
                </a:solidFill>
                <a:latin typeface="Arial" charset="0"/>
              </a:rPr>
              <a:t>Festlegung der 35 Pflichtkurse (27 GKe plus 8 LKe)</a:t>
            </a:r>
          </a:p>
          <a:p>
            <a:pPr eaLnBrk="1" hangingPunct="1">
              <a:buFontTx/>
              <a:buAutoNum type="arabicPeriod" startAt="2"/>
            </a:pPr>
            <a:endParaRPr lang="de-DE" altLang="de-DE" sz="120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de-DE" altLang="de-DE" sz="160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de-DE" altLang="de-DE" sz="8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29625" name="Text Box 569"/>
          <p:cNvSpPr txBox="1">
            <a:spLocks noChangeArrowheads="1"/>
          </p:cNvSpPr>
          <p:nvPr/>
        </p:nvSpPr>
        <p:spPr bwMode="auto">
          <a:xfrm>
            <a:off x="4373563" y="3092450"/>
            <a:ext cx="4770437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 altLang="de-DE" sz="120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AutoNum type="arabicPeriod" startAt="3"/>
            </a:pPr>
            <a:r>
              <a:rPr lang="de-DE" altLang="de-DE" sz="1200">
                <a:solidFill>
                  <a:schemeClr val="bg1"/>
                </a:solidFill>
                <a:latin typeface="Arial" charset="0"/>
              </a:rPr>
              <a:t>Feststellung, ob die zulässige Anzahl der Defizite überschritten wurde</a:t>
            </a:r>
            <a:r>
              <a:rPr lang="de-DE" altLang="de-DE" sz="1100">
                <a:solidFill>
                  <a:schemeClr val="bg1"/>
                </a:solidFill>
                <a:latin typeface="Arial" charset="0"/>
              </a:rPr>
              <a:t>.   </a:t>
            </a:r>
            <a:r>
              <a:rPr lang="de-DE" altLang="de-DE" sz="1100" b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</a:t>
            </a:r>
            <a:r>
              <a:rPr lang="de-DE" altLang="de-DE" sz="1100" b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de-DE" altLang="de-DE" sz="1100" b="0" i="1">
                <a:solidFill>
                  <a:schemeClr val="bg1"/>
                </a:solidFill>
                <a:latin typeface="Arial" charset="0"/>
              </a:rPr>
              <a:t>Nein</a:t>
            </a:r>
            <a:endParaRPr lang="de-DE" altLang="de-DE" sz="110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AutoNum type="arabicPeriod" startAt="3"/>
            </a:pPr>
            <a:endParaRPr lang="de-DE" altLang="de-DE" sz="110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de-DE" altLang="de-DE" sz="160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de-DE" altLang="de-DE" sz="8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29626" name="Text Box 570"/>
          <p:cNvSpPr txBox="1">
            <a:spLocks noChangeArrowheads="1"/>
          </p:cNvSpPr>
          <p:nvPr/>
        </p:nvSpPr>
        <p:spPr bwMode="auto">
          <a:xfrm>
            <a:off x="4373563" y="3744913"/>
            <a:ext cx="4770437" cy="142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 startAt="4"/>
            </a:pPr>
            <a:r>
              <a:rPr lang="de-DE" altLang="de-DE" sz="1200">
                <a:solidFill>
                  <a:schemeClr val="bg1"/>
                </a:solidFill>
                <a:latin typeface="Arial" charset="0"/>
              </a:rPr>
              <a:t>Berechnung des Punktedurchschnitts auf der Grundlage   </a:t>
            </a:r>
            <a:br>
              <a:rPr lang="de-DE" altLang="de-DE" sz="120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200">
                <a:solidFill>
                  <a:schemeClr val="bg1"/>
                </a:solidFill>
                <a:latin typeface="Arial" charset="0"/>
              </a:rPr>
              <a:t>von Punkt 2 (Leistungskurse zählen doppelt!):</a:t>
            </a:r>
            <a:endParaRPr lang="de-DE" altLang="de-DE" sz="1200" b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de-DE" altLang="de-DE" sz="1100" b="0">
                <a:solidFill>
                  <a:schemeClr val="bg1"/>
                </a:solidFill>
                <a:latin typeface="Arial" charset="0"/>
              </a:rPr>
              <a:t>	a) Leistungskursbereich: 	59 Pkte x 2 = 	118 Pkte.</a:t>
            </a:r>
          </a:p>
          <a:p>
            <a:pPr eaLnBrk="1" hangingPunct="1"/>
            <a:r>
              <a:rPr lang="de-DE" altLang="de-DE" sz="1100" b="0">
                <a:solidFill>
                  <a:schemeClr val="bg1"/>
                </a:solidFill>
                <a:latin typeface="Arial" charset="0"/>
              </a:rPr>
              <a:t>	b) Grundkursbereich:			</a:t>
            </a:r>
            <a:r>
              <a:rPr lang="de-DE" altLang="de-DE" sz="1100" b="0" u="sng">
                <a:solidFill>
                  <a:schemeClr val="bg1"/>
                </a:solidFill>
                <a:latin typeface="Arial" charset="0"/>
              </a:rPr>
              <a:t>227 PKte</a:t>
            </a:r>
            <a:r>
              <a:rPr lang="de-DE" altLang="de-DE" sz="1100" b="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eaLnBrk="1" hangingPunct="1"/>
            <a:r>
              <a:rPr lang="de-DE" altLang="de-DE" sz="1100" b="0">
                <a:solidFill>
                  <a:schemeClr val="bg1"/>
                </a:solidFill>
                <a:latin typeface="Arial" charset="0"/>
              </a:rPr>
              <a:t>	c) Summe			</a:t>
            </a:r>
            <a:r>
              <a:rPr lang="de-DE" altLang="de-DE" sz="1100">
                <a:solidFill>
                  <a:schemeClr val="bg1"/>
                </a:solidFill>
                <a:latin typeface="Arial" charset="0"/>
              </a:rPr>
              <a:t>345 Pkte</a:t>
            </a:r>
            <a:r>
              <a:rPr lang="de-DE" altLang="de-DE" sz="1100" b="0">
                <a:solidFill>
                  <a:schemeClr val="bg1"/>
                </a:solidFill>
                <a:latin typeface="Arial" charset="0"/>
              </a:rPr>
              <a:t>.</a:t>
            </a:r>
            <a:endParaRPr lang="de-DE" altLang="de-DE" sz="110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de-DE" altLang="de-DE" sz="1100">
                <a:solidFill>
                  <a:schemeClr val="bg1"/>
                </a:solidFill>
                <a:latin typeface="Arial" charset="0"/>
              </a:rPr>
              <a:t>	d) Durchschnitt: 345 : 43 (Lke zählen doppelt!) = 8,02 P.</a:t>
            </a:r>
          </a:p>
          <a:p>
            <a:pPr eaLnBrk="1" hangingPunct="1"/>
            <a:r>
              <a:rPr lang="de-DE" altLang="de-DE" sz="1100">
                <a:solidFill>
                  <a:schemeClr val="bg1"/>
                </a:solidFill>
                <a:latin typeface="Arial" charset="0"/>
              </a:rPr>
              <a:t>	</a:t>
            </a:r>
            <a:endParaRPr lang="de-DE" altLang="de-DE" sz="160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de-DE" altLang="de-DE" sz="8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29627" name="Text Box 571"/>
          <p:cNvSpPr txBox="1">
            <a:spLocks noChangeArrowheads="1"/>
          </p:cNvSpPr>
          <p:nvPr/>
        </p:nvSpPr>
        <p:spPr bwMode="auto">
          <a:xfrm>
            <a:off x="4373563" y="4876800"/>
            <a:ext cx="4770437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100">
                <a:solidFill>
                  <a:schemeClr val="bg1"/>
                </a:solidFill>
                <a:latin typeface="Arial" charset="0"/>
              </a:rPr>
              <a:t>5. 	</a:t>
            </a:r>
            <a:r>
              <a:rPr lang="de-DE" altLang="de-DE" sz="1200">
                <a:solidFill>
                  <a:schemeClr val="bg1"/>
                </a:solidFill>
                <a:latin typeface="Arial" charset="0"/>
              </a:rPr>
              <a:t>Verbesserung des Durchschnitts</a:t>
            </a:r>
            <a:r>
              <a:rPr lang="de-DE" altLang="de-DE" sz="1100">
                <a:solidFill>
                  <a:schemeClr val="bg1"/>
                </a:solidFill>
                <a:latin typeface="Arial" charset="0"/>
              </a:rPr>
              <a:t>: </a:t>
            </a:r>
            <a:r>
              <a:rPr lang="de-DE" altLang="de-DE" sz="1100" b="0">
                <a:solidFill>
                  <a:schemeClr val="bg1"/>
                </a:solidFill>
                <a:latin typeface="Arial" charset="0"/>
              </a:rPr>
              <a:t>Prüfung, ob weitere  </a:t>
            </a:r>
            <a:br>
              <a:rPr lang="de-DE" altLang="de-DE" sz="1100" b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100" b="0">
                <a:solidFill>
                  <a:schemeClr val="bg1"/>
                </a:solidFill>
                <a:latin typeface="Arial" charset="0"/>
              </a:rPr>
              <a:t>Wahlkurse über dem errechneten Durchschnitt liegen: </a:t>
            </a:r>
            <a:r>
              <a:rPr lang="de-DE" altLang="de-DE" sz="1100" b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</a:t>
            </a:r>
            <a:r>
              <a:rPr lang="de-DE" altLang="de-DE" sz="1100" b="0">
                <a:solidFill>
                  <a:schemeClr val="bg1"/>
                </a:solidFill>
                <a:latin typeface="Arial" charset="0"/>
              </a:rPr>
              <a:t> Ja: </a:t>
            </a:r>
          </a:p>
          <a:p>
            <a:pPr eaLnBrk="1" hangingPunct="1"/>
            <a:r>
              <a:rPr lang="de-DE" altLang="de-DE" sz="1100" b="0">
                <a:solidFill>
                  <a:schemeClr val="bg1"/>
                </a:solidFill>
                <a:latin typeface="Arial" charset="0"/>
              </a:rPr>
              <a:t>     	Ku (Q 2.2); Sp (Q1.2 und Q 2)</a:t>
            </a:r>
          </a:p>
          <a:p>
            <a:pPr eaLnBrk="1" hangingPunct="1"/>
            <a:endParaRPr lang="de-DE" altLang="de-DE" sz="8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29628" name="Text Box 572"/>
          <p:cNvSpPr txBox="1">
            <a:spLocks noChangeArrowheads="1"/>
          </p:cNvSpPr>
          <p:nvPr/>
        </p:nvSpPr>
        <p:spPr bwMode="auto">
          <a:xfrm>
            <a:off x="4373563" y="5334000"/>
            <a:ext cx="4770437" cy="120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 altLang="de-DE" sz="110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de-DE" altLang="de-DE" sz="1100">
                <a:solidFill>
                  <a:schemeClr val="bg1"/>
                </a:solidFill>
                <a:latin typeface="Arial" charset="0"/>
              </a:rPr>
              <a:t>6. 	Berechnung des Endergebnisses aus Block I</a:t>
            </a:r>
            <a:r>
              <a:rPr lang="de-DE" altLang="de-DE" sz="1100" b="0">
                <a:solidFill>
                  <a:schemeClr val="bg1"/>
                </a:solidFill>
                <a:latin typeface="Arial" charset="0"/>
              </a:rPr>
              <a:t>	</a:t>
            </a:r>
          </a:p>
          <a:p>
            <a:pPr eaLnBrk="1" hangingPunct="1"/>
            <a:r>
              <a:rPr lang="de-DE" altLang="de-DE" sz="1100" b="0">
                <a:solidFill>
                  <a:schemeClr val="bg1"/>
                </a:solidFill>
                <a:latin typeface="Arial" charset="0"/>
              </a:rPr>
              <a:t>	a) Addierung der Kurse aus 5 zum Ergebnis aus 4c: </a:t>
            </a:r>
          </a:p>
          <a:p>
            <a:pPr eaLnBrk="1" hangingPunct="1"/>
            <a:r>
              <a:rPr lang="de-DE" altLang="de-DE" sz="1100" b="0">
                <a:solidFill>
                  <a:schemeClr val="bg1"/>
                </a:solidFill>
                <a:latin typeface="Arial" charset="0"/>
              </a:rPr>
              <a:t>	                     345 + 38 = </a:t>
            </a:r>
            <a:r>
              <a:rPr lang="de-DE" altLang="de-DE" sz="1100">
                <a:solidFill>
                  <a:schemeClr val="bg1"/>
                </a:solidFill>
                <a:latin typeface="Arial" charset="0"/>
              </a:rPr>
              <a:t>383 </a:t>
            </a:r>
            <a:endParaRPr lang="de-DE" altLang="de-DE" sz="1100" b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de-DE" altLang="de-DE" sz="1100" b="0">
                <a:solidFill>
                  <a:schemeClr val="bg1"/>
                </a:solidFill>
                <a:latin typeface="Arial" charset="0"/>
              </a:rPr>
              <a:t>	b) Anwendung der Formel </a:t>
            </a:r>
            <a:r>
              <a:rPr lang="de-DE" altLang="de-DE" sz="1100">
                <a:solidFill>
                  <a:schemeClr val="bg1"/>
                </a:solidFill>
                <a:latin typeface="Arial" charset="0"/>
              </a:rPr>
              <a:t>E I = (P : S) x 40</a:t>
            </a:r>
          </a:p>
          <a:p>
            <a:pPr eaLnBrk="1" hangingPunct="1"/>
            <a:r>
              <a:rPr lang="de-DE" altLang="de-DE" sz="1800">
                <a:solidFill>
                  <a:schemeClr val="bg1"/>
                </a:solidFill>
                <a:latin typeface="Arial" charset="0"/>
              </a:rPr>
              <a:t>	</a:t>
            </a:r>
            <a:endParaRPr lang="de-DE" altLang="de-DE" sz="8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29629" name="Text Box 573"/>
          <p:cNvSpPr txBox="1">
            <a:spLocks noChangeArrowheads="1"/>
          </p:cNvSpPr>
          <p:nvPr/>
        </p:nvSpPr>
        <p:spPr bwMode="auto">
          <a:xfrm>
            <a:off x="4373563" y="6216650"/>
            <a:ext cx="47704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altLang="de-DE" sz="1800">
                <a:solidFill>
                  <a:schemeClr val="bg1"/>
                </a:solidFill>
                <a:latin typeface="Arial" charset="0"/>
              </a:rPr>
              <a:t>	</a:t>
            </a: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(383 : 47) x 40 =  325,96 </a:t>
            </a:r>
            <a:r>
              <a:rPr lang="de-DE" altLang="de-DE" sz="1800" b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326 Punkte</a:t>
            </a:r>
          </a:p>
          <a:p>
            <a:pPr eaLnBrk="1" hangingPunct="1"/>
            <a:endParaRPr lang="de-DE" altLang="de-DE" sz="800" b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2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2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29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2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29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29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29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29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204" grpId="0" autoUpdateAnimBg="0"/>
      <p:bldP spid="429623" grpId="0" autoUpdateAnimBg="0"/>
      <p:bldP spid="429624" grpId="0" autoUpdateAnimBg="0"/>
      <p:bldP spid="429625" grpId="0" autoUpdateAnimBg="0"/>
      <p:bldP spid="429626" grpId="0" autoUpdateAnimBg="0"/>
      <p:bldP spid="429627" grpId="0" autoUpdateAnimBg="0"/>
      <p:bldP spid="429628" grpId="0" autoUpdateAnimBg="0"/>
      <p:bldP spid="42962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b="1"/>
              <a:t>Oberstufenprogramm an der EGG - 1</a:t>
            </a:r>
          </a:p>
        </p:txBody>
      </p:sp>
      <p:sp>
        <p:nvSpPr>
          <p:cNvPr id="461827" name="Rectangle 3"/>
          <p:cNvSpPr>
            <a:spLocks noChangeArrowheads="1"/>
          </p:cNvSpPr>
          <p:nvPr/>
        </p:nvSpPr>
        <p:spPr bwMode="auto">
          <a:xfrm>
            <a:off x="367432" y="4556125"/>
            <a:ext cx="8610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12738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AutoNum type="arabicParenR" startAt="3"/>
            </a:pP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Deutsch, Englisch, Biologie und die in </a:t>
            </a:r>
            <a:r>
              <a:rPr lang="de-DE" altLang="de-DE" sz="2000" dirty="0" smtClean="0">
                <a:solidFill>
                  <a:srgbClr val="000000"/>
                </a:solidFill>
                <a:cs typeface="Times New Roman" pitchFamily="18" charset="0"/>
              </a:rPr>
              <a:t>EF </a:t>
            </a: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neu einsetzende Fremdsprache </a:t>
            </a:r>
            <a:r>
              <a:rPr lang="de-DE" altLang="de-DE" sz="2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br>
              <a:rPr lang="de-DE" altLang="de-DE" sz="200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de-DE" altLang="de-DE" sz="2000" dirty="0" smtClean="0">
                <a:solidFill>
                  <a:srgbClr val="000000"/>
                </a:solidFill>
                <a:cs typeface="Times New Roman" pitchFamily="18" charset="0"/>
              </a:rPr>
              <a:t>(Spanisch) </a:t>
            </a: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werden mit drei Wochenstunden (60‘) unterrichtet (=180‘); 	</a:t>
            </a:r>
            <a:b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alle anderen Kurse mit zwei Wochenstunden (=120‘).	</a:t>
            </a:r>
            <a:r>
              <a:rPr lang="de-DE" altLang="de-DE" sz="2000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de-DE" altLang="de-DE" sz="2000" b="0" dirty="0">
                <a:solidFill>
                  <a:srgbClr val="000000"/>
                </a:solidFill>
                <a:cs typeface="Times New Roman" pitchFamily="18" charset="0"/>
              </a:rPr>
            </a:br>
            <a:endParaRPr lang="de-DE" altLang="de-DE" sz="2000" b="0" dirty="0">
              <a:solidFill>
                <a:srgbClr val="000000"/>
              </a:solidFill>
            </a:endParaRPr>
          </a:p>
        </p:txBody>
      </p:sp>
      <p:sp>
        <p:nvSpPr>
          <p:cNvPr id="461828" name="Text Box 4"/>
          <p:cNvSpPr txBox="1">
            <a:spLocks noChangeArrowheads="1"/>
          </p:cNvSpPr>
          <p:nvPr/>
        </p:nvSpPr>
        <p:spPr bwMode="auto">
          <a:xfrm>
            <a:off x="381000" y="1858963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/>
            </a:pP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Mögliche Belegungsalternativen / Anzahl Kurse in der </a:t>
            </a:r>
            <a:r>
              <a:rPr lang="de-DE" altLang="de-DE" sz="2000" dirty="0" smtClean="0">
                <a:solidFill>
                  <a:srgbClr val="000000"/>
                </a:solidFill>
                <a:cs typeface="Times New Roman" pitchFamily="18" charset="0"/>
              </a:rPr>
              <a:t>EF </a:t>
            </a: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gem. APO-</a:t>
            </a:r>
            <a:r>
              <a:rPr lang="de-DE" altLang="de-DE" sz="2000" dirty="0" err="1">
                <a:solidFill>
                  <a:srgbClr val="000000"/>
                </a:solidFill>
                <a:cs typeface="Times New Roman" pitchFamily="18" charset="0"/>
              </a:rPr>
              <a:t>GOSt</a:t>
            </a: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altLang="de-DE" sz="2000" dirty="0" smtClean="0">
                <a:solidFill>
                  <a:srgbClr val="000000"/>
                </a:solidFill>
                <a:cs typeface="Times New Roman" pitchFamily="18" charset="0"/>
              </a:rPr>
              <a:t>(B) </a:t>
            </a: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und Oberstufenprogramm der EGG:	</a:t>
            </a:r>
          </a:p>
        </p:txBody>
      </p:sp>
      <p:sp>
        <p:nvSpPr>
          <p:cNvPr id="461829" name="Text Box 5"/>
          <p:cNvSpPr txBox="1">
            <a:spLocks noChangeArrowheads="1"/>
          </p:cNvSpPr>
          <p:nvPr/>
        </p:nvSpPr>
        <p:spPr bwMode="auto">
          <a:xfrm>
            <a:off x="838200" y="2590800"/>
            <a:ext cx="7924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de-DE" altLang="de-DE" sz="1800" b="0" dirty="0">
                <a:cs typeface="Times New Roman" pitchFamily="18" charset="0"/>
              </a:rPr>
              <a:t>a) 10 Kurse + 2 VF (Hinweis: VFM = Pflicht gem. Schulkonferenzbeschluss!)	</a:t>
            </a:r>
            <a:br>
              <a:rPr lang="de-DE" altLang="de-DE" sz="1800" b="0" dirty="0">
                <a:cs typeface="Times New Roman" pitchFamily="18" charset="0"/>
              </a:rPr>
            </a:br>
            <a:r>
              <a:rPr lang="de-DE" altLang="de-DE" sz="1800" b="0" dirty="0" smtClean="0">
                <a:cs typeface="Times New Roman" pitchFamily="18" charset="0"/>
              </a:rPr>
              <a:t>b</a:t>
            </a:r>
            <a:r>
              <a:rPr lang="de-DE" altLang="de-DE" sz="1800" b="0" dirty="0">
                <a:cs typeface="Times New Roman" pitchFamily="18" charset="0"/>
              </a:rPr>
              <a:t>) i.d.R.: 11 Kurse + 1 VF (Hinweis: VFM = Pflicht gem.    </a:t>
            </a:r>
            <a:r>
              <a:rPr lang="de-DE" altLang="de-DE" sz="1800" b="0" dirty="0" err="1">
                <a:cs typeface="Times New Roman" pitchFamily="18" charset="0"/>
              </a:rPr>
              <a:t>Schulkonferenzbeschl</a:t>
            </a:r>
            <a:r>
              <a:rPr lang="de-DE" altLang="de-DE" sz="1800" b="0" dirty="0">
                <a:cs typeface="Times New Roman" pitchFamily="18" charset="0"/>
              </a:rPr>
              <a:t>.!)</a:t>
            </a:r>
            <a:br>
              <a:rPr lang="de-DE" altLang="de-DE" sz="1800" b="0" dirty="0">
                <a:cs typeface="Times New Roman" pitchFamily="18" charset="0"/>
              </a:rPr>
            </a:br>
            <a:r>
              <a:rPr lang="de-DE" altLang="de-DE" sz="1800" b="0" dirty="0">
                <a:cs typeface="Times New Roman" pitchFamily="18" charset="0"/>
              </a:rPr>
              <a:t>[c) 11 Kurse ohne VF: An EGG nicht möglich wg. Belegverpflichtung VFM!]</a:t>
            </a:r>
            <a:endParaRPr lang="de-DE" altLang="de-DE" sz="1800" dirty="0"/>
          </a:p>
        </p:txBody>
      </p:sp>
      <p:sp>
        <p:nvSpPr>
          <p:cNvPr id="461831" name="Line 7"/>
          <p:cNvSpPr>
            <a:spLocks noChangeShapeType="1"/>
          </p:cNvSpPr>
          <p:nvPr/>
        </p:nvSpPr>
        <p:spPr bwMode="auto">
          <a:xfrm>
            <a:off x="914400" y="3352800"/>
            <a:ext cx="1981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32" name="Text Box 8"/>
          <p:cNvSpPr txBox="1">
            <a:spLocks noChangeArrowheads="1"/>
          </p:cNvSpPr>
          <p:nvPr/>
        </p:nvSpPr>
        <p:spPr bwMode="auto">
          <a:xfrm>
            <a:off x="381000" y="3717925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buFontTx/>
              <a:buAutoNum type="arabicParenR" startAt="2"/>
            </a:pP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Englisch </a:t>
            </a:r>
            <a:r>
              <a:rPr lang="de-DE" altLang="de-DE" sz="2000" dirty="0" smtClean="0">
                <a:solidFill>
                  <a:srgbClr val="000000"/>
                </a:solidFill>
                <a:cs typeface="Times New Roman" pitchFamily="18" charset="0"/>
              </a:rPr>
              <a:t>ist </a:t>
            </a: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gem. Schulkonferenzbeschluss </a:t>
            </a:r>
            <a:r>
              <a:rPr lang="de-DE" altLang="de-DE" sz="2000" dirty="0" smtClean="0">
                <a:solidFill>
                  <a:srgbClr val="000000"/>
                </a:solidFill>
                <a:cs typeface="Times New Roman" pitchFamily="18" charset="0"/>
              </a:rPr>
              <a:t>Pflichtbelegungsfach </a:t>
            </a: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bis zur </a:t>
            </a:r>
            <a:r>
              <a:rPr lang="de-DE" altLang="de-DE" sz="2000" dirty="0" smtClean="0">
                <a:solidFill>
                  <a:srgbClr val="000000"/>
                </a:solidFill>
                <a:cs typeface="Times New Roman" pitchFamily="18" charset="0"/>
              </a:rPr>
              <a:t>Q2.</a:t>
            </a:r>
            <a:endParaRPr lang="de-DE" altLang="de-DE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6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6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6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6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6" grpId="0" autoUpdateAnimBg="0"/>
      <p:bldP spid="461827" grpId="0" autoUpdateAnimBg="0"/>
      <p:bldP spid="461828" grpId="0" autoUpdateAnimBg="0"/>
      <p:bldP spid="461829" grpId="0" autoUpdateAnimBg="0"/>
      <p:bldP spid="461831" grpId="0" animBg="1"/>
      <p:bldP spid="46183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b="1"/>
              <a:t>Oberstufenprogramm an der EGG - 2</a:t>
            </a:r>
          </a:p>
        </p:txBody>
      </p:sp>
      <p:sp>
        <p:nvSpPr>
          <p:cNvPr id="460803" name="Rectangle 3075"/>
          <p:cNvSpPr>
            <a:spLocks noChangeArrowheads="1"/>
          </p:cNvSpPr>
          <p:nvPr/>
        </p:nvSpPr>
        <p:spPr bwMode="auto">
          <a:xfrm>
            <a:off x="381000" y="4860925"/>
            <a:ext cx="861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AutoNum type="arabicParenR" startAt="6"/>
            </a:pPr>
            <a: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  <a:t>In Biologie sollen naturwissenschaftliche Arbeitstechniken sowie Experi-mentalunterricht eingeübt werden.</a:t>
            </a:r>
            <a:r>
              <a:rPr lang="de-DE" altLang="de-DE" sz="2000" b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460804" name="Rectangle 3076"/>
          <p:cNvSpPr>
            <a:spLocks noChangeArrowheads="1"/>
          </p:cNvSpPr>
          <p:nvPr/>
        </p:nvSpPr>
        <p:spPr bwMode="auto">
          <a:xfrm>
            <a:off x="381000" y="1905000"/>
            <a:ext cx="8534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AutoNum type="arabicParenR" startAt="4"/>
            </a:pPr>
            <a: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  <a:t>Die zusätzliche (Methoden-)stunde in Deutsch dient vornehmlich der all-gemeinen Sprachförderung und der fachübergreifenden Erschließung von Sachtexten sowie der Einübung von Analyse- und Interpretations-techniken möglichst unter Einbezug neuer Medien. </a:t>
            </a:r>
          </a:p>
        </p:txBody>
      </p:sp>
      <p:sp>
        <p:nvSpPr>
          <p:cNvPr id="460805" name="Rectangle 3077"/>
          <p:cNvSpPr>
            <a:spLocks noChangeArrowheads="1"/>
          </p:cNvSpPr>
          <p:nvPr/>
        </p:nvSpPr>
        <p:spPr bwMode="auto">
          <a:xfrm>
            <a:off x="381000" y="3260725"/>
            <a:ext cx="8763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AutoNum type="arabicParenR" startAt="5"/>
            </a:pPr>
            <a: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  <a:t>Die zusätzliche Stunde in Englisch soll im ersten Halbjahr stärker der Fachförderung sowie der Einübung von Techniken im Umgang mit ein- und zweisprachigen Wörterbüchern dienen, im zweiten Halbjahr soll der Schwerpunkt auf der Arbeit mit „Neuen Medien“ und media literacy liegen.</a:t>
            </a:r>
            <a:r>
              <a:rPr lang="de-DE" altLang="de-DE" sz="2000" b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460806" name="Rectangle 3078"/>
          <p:cNvSpPr>
            <a:spLocks noChangeArrowheads="1"/>
          </p:cNvSpPr>
          <p:nvPr/>
        </p:nvSpPr>
        <p:spPr bwMode="auto">
          <a:xfrm>
            <a:off x="457200" y="5699125"/>
            <a:ext cx="845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287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676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241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71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29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886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43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00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de-DE" altLang="de-DE" sz="2000" b="0">
                <a:solidFill>
                  <a:srgbClr val="FF3300"/>
                </a:solidFill>
                <a:cs typeface="Times New Roman" pitchFamily="18" charset="0"/>
              </a:rPr>
              <a:t>Insgesamt dienen die den Fächern D, E und BI angehängten Methodenstunden der Arbeits- und Lernorganisation aller Fächer.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6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60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60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60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2" grpId="0" autoUpdateAnimBg="0"/>
      <p:bldP spid="460803" grpId="0" autoUpdateAnimBg="0"/>
      <p:bldP spid="460804" grpId="0" autoUpdateAnimBg="0"/>
      <p:bldP spid="460805" grpId="0" autoUpdateAnimBg="0"/>
      <p:bldP spid="46080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b="1"/>
              <a:t>Oberstufenprogramm an der EGG - 3</a:t>
            </a:r>
          </a:p>
        </p:txBody>
      </p:sp>
      <p:sp>
        <p:nvSpPr>
          <p:cNvPr id="459779" name="Text Box 3"/>
          <p:cNvSpPr txBox="1">
            <a:spLocks noChangeArrowheads="1"/>
          </p:cNvSpPr>
          <p:nvPr/>
        </p:nvSpPr>
        <p:spPr bwMode="auto">
          <a:xfrm>
            <a:off x="228600" y="1676400"/>
            <a:ext cx="868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 startAt="7"/>
            </a:pPr>
            <a: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  <a:t>An Mathematik (2 Wochenstunden a 60‘) wird ein verpflichtendes Ver-tiefungsfach M mit 60 Min. angebunden (d.h. M = 180‘). </a:t>
            </a:r>
            <a:endParaRPr lang="de-DE" altLang="de-DE" sz="4000">
              <a:solidFill>
                <a:srgbClr val="000000"/>
              </a:solidFill>
            </a:endParaRPr>
          </a:p>
        </p:txBody>
      </p:sp>
      <p:sp>
        <p:nvSpPr>
          <p:cNvPr id="459780" name="Text Box 4"/>
          <p:cNvSpPr txBox="1">
            <a:spLocks noChangeArrowheads="1"/>
          </p:cNvSpPr>
          <p:nvPr/>
        </p:nvSpPr>
        <p:spPr bwMode="auto">
          <a:xfrm>
            <a:off x="685800" y="2286000"/>
            <a:ext cx="8153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 b="0">
                <a:cs typeface="Times New Roman" pitchFamily="18" charset="0"/>
              </a:rPr>
              <a:t>Der Kurs wird vom jeweiligen Fachlehrer M unterrichtet und neben der Note in M als zusätzliche Unterrichtsveranstaltungen auf dem Zeugnis durch eine qualifizierende Teilnahmebemerkung bescheinigt.</a:t>
            </a:r>
          </a:p>
        </p:txBody>
      </p:sp>
      <p:sp>
        <p:nvSpPr>
          <p:cNvPr id="459781" name="Text Box 5"/>
          <p:cNvSpPr txBox="1">
            <a:spLocks noChangeArrowheads="1"/>
          </p:cNvSpPr>
          <p:nvPr/>
        </p:nvSpPr>
        <p:spPr bwMode="auto">
          <a:xfrm>
            <a:off x="228600" y="3200400"/>
            <a:ext cx="8458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 startAt="8"/>
            </a:pP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Um die Schullaufbahn im Hinblick auf die </a:t>
            </a:r>
            <a:r>
              <a:rPr lang="de-DE" altLang="de-DE" sz="2000" dirty="0" smtClean="0">
                <a:solidFill>
                  <a:srgbClr val="000000"/>
                </a:solidFill>
                <a:cs typeface="Times New Roman" pitchFamily="18" charset="0"/>
              </a:rPr>
              <a:t>Qualifikationsphase </a:t>
            </a: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und die zu treffenden LK-Wahlen offen zu halten, werden die Schülerinnen über die Mindestbelegverpflichtungen hinaus in aller Regel</a:t>
            </a:r>
          </a:p>
        </p:txBody>
      </p:sp>
      <p:sp>
        <p:nvSpPr>
          <p:cNvPr id="459782" name="Text Box 6"/>
          <p:cNvSpPr txBox="1">
            <a:spLocks noChangeArrowheads="1"/>
          </p:cNvSpPr>
          <p:nvPr/>
        </p:nvSpPr>
        <p:spPr bwMode="auto">
          <a:xfrm>
            <a:off x="685800" y="5318125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>
                <a:cs typeface="Times New Roman" pitchFamily="18" charset="0"/>
              </a:rPr>
              <a:t>(Alternative: 10 + 2 VF; </a:t>
            </a:r>
          </a:p>
        </p:txBody>
      </p:sp>
      <p:sp>
        <p:nvSpPr>
          <p:cNvPr id="459783" name="Text Box 7"/>
          <p:cNvSpPr txBox="1">
            <a:spLocks noChangeArrowheads="1"/>
          </p:cNvSpPr>
          <p:nvPr/>
        </p:nvSpPr>
        <p:spPr bwMode="auto">
          <a:xfrm>
            <a:off x="3390900" y="5410200"/>
            <a:ext cx="5600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>
                <a:cs typeface="Times New Roman" pitchFamily="18" charset="0"/>
              </a:rPr>
              <a:t>Achtung: Belegverpflichtung Q1 + 2 dann nur knapp erfüllbar!).</a:t>
            </a:r>
          </a:p>
        </p:txBody>
      </p:sp>
      <p:sp>
        <p:nvSpPr>
          <p:cNvPr id="459784" name="Text Box 8"/>
          <p:cNvSpPr txBox="1">
            <a:spLocks noChangeArrowheads="1"/>
          </p:cNvSpPr>
          <p:nvPr/>
        </p:nvSpPr>
        <p:spPr bwMode="auto">
          <a:xfrm>
            <a:off x="304800" y="5699125"/>
            <a:ext cx="8534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 startAt="9"/>
            </a:pP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Eines der Fächer GE oder SW </a:t>
            </a:r>
            <a:r>
              <a:rPr lang="de-DE" altLang="de-DE" sz="2000" dirty="0">
                <a:solidFill>
                  <a:srgbClr val="FF3300"/>
                </a:solidFill>
                <a:cs typeface="Times New Roman" pitchFamily="18" charset="0"/>
              </a:rPr>
              <a:t>sollte</a:t>
            </a: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 mindestens von </a:t>
            </a:r>
            <a:r>
              <a:rPr lang="de-DE" altLang="de-DE" sz="2000" dirty="0" smtClean="0">
                <a:solidFill>
                  <a:srgbClr val="000000"/>
                </a:solidFill>
                <a:cs typeface="Times New Roman" pitchFamily="18" charset="0"/>
              </a:rPr>
              <a:t>EF </a:t>
            </a: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bis Ende </a:t>
            </a:r>
            <a:r>
              <a:rPr lang="de-DE" altLang="de-DE" sz="2000" dirty="0" smtClean="0">
                <a:solidFill>
                  <a:srgbClr val="000000"/>
                </a:solidFill>
                <a:cs typeface="Times New Roman" pitchFamily="18" charset="0"/>
              </a:rPr>
              <a:t>Q1.2 </a:t>
            </a: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belegt werden; das nicht belegte Fach muss dann in der </a:t>
            </a:r>
            <a:r>
              <a:rPr lang="de-DE" altLang="de-DE" sz="2000" dirty="0" smtClean="0">
                <a:solidFill>
                  <a:srgbClr val="000000"/>
                </a:solidFill>
                <a:cs typeface="Times New Roman" pitchFamily="18" charset="0"/>
              </a:rPr>
              <a:t>Q2 </a:t>
            </a: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als ZK (2h) belegt werden!</a:t>
            </a:r>
            <a:endParaRPr lang="de-DE" altLang="de-DE" sz="4000" dirty="0">
              <a:solidFill>
                <a:srgbClr val="000000"/>
              </a:solidFill>
            </a:endParaRPr>
          </a:p>
        </p:txBody>
      </p:sp>
      <p:sp>
        <p:nvSpPr>
          <p:cNvPr id="459785" name="Text Box 9"/>
          <p:cNvSpPr txBox="1">
            <a:spLocks noChangeArrowheads="1"/>
          </p:cNvSpPr>
          <p:nvPr/>
        </p:nvSpPr>
        <p:spPr bwMode="auto">
          <a:xfrm>
            <a:off x="1295400" y="4114800"/>
            <a:ext cx="502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  <a:t>zwei Gesellschaftswissenschaften</a:t>
            </a:r>
          </a:p>
        </p:txBody>
      </p:sp>
      <p:sp>
        <p:nvSpPr>
          <p:cNvPr id="459786" name="Text Box 10"/>
          <p:cNvSpPr txBox="1">
            <a:spLocks noChangeArrowheads="1"/>
          </p:cNvSpPr>
          <p:nvPr/>
        </p:nvSpPr>
        <p:spPr bwMode="auto">
          <a:xfrm>
            <a:off x="1295400" y="4419600"/>
            <a:ext cx="701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  <a:t>sowie je zwei Fächer im Bereich Fremdsprache</a:t>
            </a:r>
          </a:p>
        </p:txBody>
      </p:sp>
      <p:sp>
        <p:nvSpPr>
          <p:cNvPr id="459787" name="Text Box 11"/>
          <p:cNvSpPr txBox="1">
            <a:spLocks noChangeArrowheads="1"/>
          </p:cNvSpPr>
          <p:nvPr/>
        </p:nvSpPr>
        <p:spPr bwMode="auto">
          <a:xfrm>
            <a:off x="1295400" y="4724400"/>
            <a:ext cx="723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  <a:t>und/oder im Bereich Naturwissenschaften/ Informatik</a:t>
            </a:r>
          </a:p>
        </p:txBody>
      </p:sp>
      <p:sp>
        <p:nvSpPr>
          <p:cNvPr id="459788" name="Text Box 12"/>
          <p:cNvSpPr txBox="1">
            <a:spLocks noChangeArrowheads="1"/>
          </p:cNvSpPr>
          <p:nvPr/>
        </p:nvSpPr>
        <p:spPr bwMode="auto">
          <a:xfrm>
            <a:off x="685800" y="5029200"/>
            <a:ext cx="457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  <a:t>und damit 11 statt 10 Fächer  belegen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59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59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59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59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5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59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5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59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59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59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8" grpId="0" autoUpdateAnimBg="0"/>
      <p:bldP spid="459779" grpId="0" autoUpdateAnimBg="0"/>
      <p:bldP spid="459780" grpId="0" autoUpdateAnimBg="0"/>
      <p:bldP spid="459781" grpId="0" autoUpdateAnimBg="0"/>
      <p:bldP spid="459782" grpId="0" autoUpdateAnimBg="0"/>
      <p:bldP spid="459783" grpId="0" autoUpdateAnimBg="0"/>
      <p:bldP spid="459784" grpId="0" autoUpdateAnimBg="0"/>
      <p:bldP spid="459785" grpId="0" autoUpdateAnimBg="0"/>
      <p:bldP spid="459786" grpId="0" autoUpdateAnimBg="0"/>
      <p:bldP spid="459787" grpId="0" autoUpdateAnimBg="0"/>
      <p:bldP spid="45978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b="1"/>
              <a:t>Oberstufenprogramm an der EGG - 4</a:t>
            </a:r>
          </a:p>
        </p:txBody>
      </p:sp>
      <p:sp>
        <p:nvSpPr>
          <p:cNvPr id="482307" name="Text Box 3"/>
          <p:cNvSpPr txBox="1">
            <a:spLocks noChangeArrowheads="1"/>
          </p:cNvSpPr>
          <p:nvPr/>
        </p:nvSpPr>
        <p:spPr bwMode="auto">
          <a:xfrm>
            <a:off x="228600" y="1676400"/>
            <a:ext cx="868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 startAt="10"/>
            </a:pP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In den letzten </a:t>
            </a:r>
            <a:r>
              <a:rPr lang="de-DE" altLang="de-DE" sz="2000" dirty="0" smtClean="0">
                <a:solidFill>
                  <a:srgbClr val="000000"/>
                </a:solidFill>
                <a:cs typeface="Times New Roman" pitchFamily="18" charset="0"/>
              </a:rPr>
              <a:t>4 </a:t>
            </a: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Wochen der Jahrgangsstufe </a:t>
            </a:r>
            <a:r>
              <a:rPr lang="de-DE" altLang="de-DE" sz="2000" dirty="0" smtClean="0">
                <a:solidFill>
                  <a:srgbClr val="000000"/>
                </a:solidFill>
                <a:cs typeface="Times New Roman" pitchFamily="18" charset="0"/>
              </a:rPr>
              <a:t>EF </a:t>
            </a: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nehmen alle Schüler-innen und Schüler der EGG verpflichtend an einem „Diakonischen </a:t>
            </a:r>
            <a:r>
              <a:rPr lang="de-DE" altLang="de-DE" sz="2000" dirty="0" err="1">
                <a:solidFill>
                  <a:srgbClr val="000000"/>
                </a:solidFill>
                <a:cs typeface="Times New Roman" pitchFamily="18" charset="0"/>
              </a:rPr>
              <a:t>Prak-tikum</a:t>
            </a: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“ teil.</a:t>
            </a:r>
          </a:p>
        </p:txBody>
      </p:sp>
      <p:sp>
        <p:nvSpPr>
          <p:cNvPr id="482308" name="Text Box 4"/>
          <p:cNvSpPr txBox="1">
            <a:spLocks noChangeArrowheads="1"/>
          </p:cNvSpPr>
          <p:nvPr/>
        </p:nvSpPr>
        <p:spPr bwMode="auto">
          <a:xfrm>
            <a:off x="685800" y="2590800"/>
            <a:ext cx="502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  <a:t>Arbeitsbereiche:</a:t>
            </a: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838200" y="2895600"/>
            <a:ext cx="701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  <a:t>Arbeit mit kranken Menschen: </a:t>
            </a:r>
            <a:r>
              <a:rPr lang="de-DE" altLang="de-DE" sz="1600" b="0">
                <a:solidFill>
                  <a:srgbClr val="000000"/>
                </a:solidFill>
                <a:cs typeface="Times New Roman" pitchFamily="18" charset="0"/>
              </a:rPr>
              <a:t>z.B. in Krankenhäusern</a:t>
            </a:r>
          </a:p>
        </p:txBody>
      </p:sp>
      <p:sp>
        <p:nvSpPr>
          <p:cNvPr id="482310" name="Text Box 6"/>
          <p:cNvSpPr txBox="1">
            <a:spLocks noChangeArrowheads="1"/>
          </p:cNvSpPr>
          <p:nvPr/>
        </p:nvSpPr>
        <p:spPr bwMode="auto">
          <a:xfrm>
            <a:off x="838200" y="3184525"/>
            <a:ext cx="777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  <a:t>Arbeit mit alten Menschen: </a:t>
            </a:r>
            <a:r>
              <a:rPr lang="de-DE" altLang="de-DE" sz="1600" b="0">
                <a:solidFill>
                  <a:srgbClr val="000000"/>
                </a:solidFill>
                <a:cs typeface="Times New Roman" pitchFamily="18" charset="0"/>
              </a:rPr>
              <a:t>z.B. in Seniorenstiften oder Diakoniestationen</a:t>
            </a:r>
          </a:p>
        </p:txBody>
      </p:sp>
      <p:sp>
        <p:nvSpPr>
          <p:cNvPr id="482311" name="Text Box 7"/>
          <p:cNvSpPr txBox="1">
            <a:spLocks noChangeArrowheads="1"/>
          </p:cNvSpPr>
          <p:nvPr/>
        </p:nvSpPr>
        <p:spPr bwMode="auto">
          <a:xfrm>
            <a:off x="685800" y="4343400"/>
            <a:ext cx="8305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>
                <a:solidFill>
                  <a:srgbClr val="FF3300"/>
                </a:solidFill>
                <a:cs typeface="Times New Roman" pitchFamily="18" charset="0"/>
              </a:rPr>
              <a:t>Ziel: Durch handelnden Umgang mit anderen Menschen und die Reflek- </a:t>
            </a:r>
            <a:br>
              <a:rPr lang="de-DE" altLang="de-DE" sz="2000">
                <a:solidFill>
                  <a:srgbClr val="FF3300"/>
                </a:solidFill>
                <a:cs typeface="Times New Roman" pitchFamily="18" charset="0"/>
              </a:rPr>
            </a:br>
            <a:r>
              <a:rPr lang="de-DE" altLang="de-DE" sz="2000">
                <a:solidFill>
                  <a:srgbClr val="FF3300"/>
                </a:solidFill>
                <a:cs typeface="Times New Roman" pitchFamily="18" charset="0"/>
              </a:rPr>
              <a:t>  tion dieser Begegnungen sollen unmittelbare soziale und diakonische </a:t>
            </a:r>
            <a:br>
              <a:rPr lang="de-DE" altLang="de-DE" sz="2000">
                <a:solidFill>
                  <a:srgbClr val="FF3300"/>
                </a:solidFill>
                <a:cs typeface="Times New Roman" pitchFamily="18" charset="0"/>
              </a:rPr>
            </a:br>
            <a:r>
              <a:rPr lang="de-DE" altLang="de-DE" sz="2000">
                <a:solidFill>
                  <a:srgbClr val="FF3300"/>
                </a:solidFill>
                <a:cs typeface="Times New Roman" pitchFamily="18" charset="0"/>
              </a:rPr>
              <a:t>  Erfahrungen gemacht und damit soziale Einstellungen und religiöse </a:t>
            </a:r>
            <a:br>
              <a:rPr lang="de-DE" altLang="de-DE" sz="2000">
                <a:solidFill>
                  <a:srgbClr val="FF3300"/>
                </a:solidFill>
                <a:cs typeface="Times New Roman" pitchFamily="18" charset="0"/>
              </a:rPr>
            </a:br>
            <a:r>
              <a:rPr lang="de-DE" altLang="de-DE" sz="2000">
                <a:solidFill>
                  <a:srgbClr val="FF3300"/>
                </a:solidFill>
                <a:cs typeface="Times New Roman" pitchFamily="18" charset="0"/>
              </a:rPr>
              <a:t>  Orientierungen gelebt werden:</a:t>
            </a:r>
          </a:p>
        </p:txBody>
      </p:sp>
      <p:sp>
        <p:nvSpPr>
          <p:cNvPr id="482312" name="Text Box 8"/>
          <p:cNvSpPr txBox="1">
            <a:spLocks noChangeArrowheads="1"/>
          </p:cNvSpPr>
          <p:nvPr/>
        </p:nvSpPr>
        <p:spPr bwMode="auto">
          <a:xfrm>
            <a:off x="838200" y="3473450"/>
            <a:ext cx="777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  <a:t>Arbeit mit behinderten Menschen: </a:t>
            </a:r>
            <a:r>
              <a:rPr lang="de-DE" altLang="de-DE" sz="1600" b="0">
                <a:solidFill>
                  <a:srgbClr val="000000"/>
                </a:solidFill>
                <a:cs typeface="Times New Roman" pitchFamily="18" charset="0"/>
              </a:rPr>
              <a:t>z.B. in Behindertenhäusern, Werk-stätten, Schulen, integrativen Kindergärten u. ambulanten Diensten</a:t>
            </a:r>
          </a:p>
        </p:txBody>
      </p:sp>
      <p:sp>
        <p:nvSpPr>
          <p:cNvPr id="482313" name="Text Box 9"/>
          <p:cNvSpPr txBox="1">
            <a:spLocks noChangeArrowheads="1"/>
          </p:cNvSpPr>
          <p:nvPr/>
        </p:nvSpPr>
        <p:spPr bwMode="auto">
          <a:xfrm>
            <a:off x="838200" y="4022725"/>
            <a:ext cx="777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  <a:t>Arbeit mit sozial Benachteiligten: </a:t>
            </a:r>
            <a:r>
              <a:rPr lang="de-DE" altLang="de-DE" sz="1600" b="0">
                <a:solidFill>
                  <a:srgbClr val="000000"/>
                </a:solidFill>
                <a:cs typeface="Times New Roman" pitchFamily="18" charset="0"/>
              </a:rPr>
              <a:t>z.B. in der Obdachlosenhilfe</a:t>
            </a:r>
          </a:p>
        </p:txBody>
      </p:sp>
      <p:sp>
        <p:nvSpPr>
          <p:cNvPr id="482314" name="Text Box 10"/>
          <p:cNvSpPr txBox="1">
            <a:spLocks noChangeArrowheads="1"/>
          </p:cNvSpPr>
          <p:nvPr/>
        </p:nvSpPr>
        <p:spPr bwMode="auto">
          <a:xfrm>
            <a:off x="838200" y="5546725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de-DE" altLang="de-DE" sz="2000" b="0">
                <a:solidFill>
                  <a:srgbClr val="000000"/>
                </a:solidFill>
                <a:cs typeface="Times New Roman" pitchFamily="18" charset="0"/>
              </a:rPr>
              <a:t>Achtung und Respekt vor anderen Menschen</a:t>
            </a:r>
            <a:endParaRPr lang="de-DE" altLang="de-DE" sz="1600" b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82315" name="Text Box 11"/>
          <p:cNvSpPr txBox="1">
            <a:spLocks noChangeArrowheads="1"/>
          </p:cNvSpPr>
          <p:nvPr/>
        </p:nvSpPr>
        <p:spPr bwMode="auto">
          <a:xfrm>
            <a:off x="838200" y="5791200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de-DE" altLang="de-DE" sz="2000" b="0">
                <a:solidFill>
                  <a:srgbClr val="000000"/>
                </a:solidFill>
                <a:cs typeface="Times New Roman" pitchFamily="18" charset="0"/>
              </a:rPr>
              <a:t>Gerechtigkeit und Fairness</a:t>
            </a:r>
            <a:endParaRPr lang="de-DE" altLang="de-DE" sz="1600" b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82316" name="Text Box 12"/>
          <p:cNvSpPr txBox="1">
            <a:spLocks noChangeArrowheads="1"/>
          </p:cNvSpPr>
          <p:nvPr/>
        </p:nvSpPr>
        <p:spPr bwMode="auto">
          <a:xfrm>
            <a:off x="838200" y="6080125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de-DE" altLang="de-DE" sz="2000" b="0">
                <a:solidFill>
                  <a:srgbClr val="000000"/>
                </a:solidFill>
                <a:cs typeface="Times New Roman" pitchFamily="18" charset="0"/>
              </a:rPr>
              <a:t>Hilfsbereitschaft und Toleranz</a:t>
            </a:r>
            <a:endParaRPr lang="de-DE" altLang="de-DE" sz="1600" b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82317" name="Text Box 13"/>
          <p:cNvSpPr txBox="1">
            <a:spLocks noChangeArrowheads="1"/>
          </p:cNvSpPr>
          <p:nvPr/>
        </p:nvSpPr>
        <p:spPr bwMode="auto">
          <a:xfrm>
            <a:off x="838200" y="6324600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de-DE" altLang="de-DE" sz="2000" b="0">
                <a:solidFill>
                  <a:srgbClr val="000000"/>
                </a:solidFill>
                <a:cs typeface="Times New Roman" pitchFamily="18" charset="0"/>
              </a:rPr>
              <a:t>persönliche und gesellschaftliche Verantwortung</a:t>
            </a:r>
            <a:endParaRPr lang="de-DE" altLang="de-DE" sz="1600" b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8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8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8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8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8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8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8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8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8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8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6" grpId="0" autoUpdateAnimBg="0"/>
      <p:bldP spid="482307" grpId="0" autoUpdateAnimBg="0"/>
      <p:bldP spid="482308" grpId="0" autoUpdateAnimBg="0"/>
      <p:bldP spid="482309" grpId="0" autoUpdateAnimBg="0"/>
      <p:bldP spid="482310" grpId="0" autoUpdateAnimBg="0"/>
      <p:bldP spid="482311" grpId="0" autoUpdateAnimBg="0"/>
      <p:bldP spid="482312" grpId="0" autoUpdateAnimBg="0"/>
      <p:bldP spid="482313" grpId="0" autoUpdateAnimBg="0"/>
      <p:bldP spid="482314" grpId="0" autoUpdateAnimBg="0"/>
      <p:bldP spid="482315" grpId="0" autoUpdateAnimBg="0"/>
      <p:bldP spid="482316" grpId="0" autoUpdateAnimBg="0"/>
      <p:bldP spid="482317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b="1"/>
              <a:t>Das Blockungsraster in der EF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61" y="2204864"/>
            <a:ext cx="8550678" cy="2448271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31" name="Text Box 2055"/>
          <p:cNvSpPr txBox="1">
            <a:spLocks noChangeArrowheads="1"/>
          </p:cNvSpPr>
          <p:nvPr/>
        </p:nvSpPr>
        <p:spPr bwMode="auto">
          <a:xfrm>
            <a:off x="4229100" y="5441950"/>
            <a:ext cx="1905000" cy="349250"/>
          </a:xfrm>
          <a:prstGeom prst="rect">
            <a:avLst/>
          </a:prstGeom>
          <a:solidFill>
            <a:srgbClr val="00FF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600" dirty="0" smtClean="0">
                <a:solidFill>
                  <a:schemeClr val="bg1"/>
                </a:solidFill>
                <a:latin typeface="Arial" charset="0"/>
              </a:rPr>
              <a:t>EF.1</a:t>
            </a:r>
            <a:endParaRPr lang="de-DE" altLang="de-D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632" name="Text Box 2056"/>
          <p:cNvSpPr txBox="1">
            <a:spLocks noChangeArrowheads="1"/>
          </p:cNvSpPr>
          <p:nvPr/>
        </p:nvSpPr>
        <p:spPr bwMode="auto">
          <a:xfrm>
            <a:off x="4229100" y="3460750"/>
            <a:ext cx="1905000" cy="349250"/>
          </a:xfrm>
          <a:prstGeom prst="rect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600" dirty="0" smtClean="0">
                <a:solidFill>
                  <a:schemeClr val="bg1"/>
                </a:solidFill>
                <a:latin typeface="Arial" charset="0"/>
              </a:rPr>
              <a:t>Q2.1</a:t>
            </a:r>
            <a:endParaRPr lang="de-DE" altLang="de-D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633" name="Text Box 2057"/>
          <p:cNvSpPr txBox="1">
            <a:spLocks noChangeArrowheads="1"/>
          </p:cNvSpPr>
          <p:nvPr/>
        </p:nvSpPr>
        <p:spPr bwMode="auto">
          <a:xfrm>
            <a:off x="4229100" y="4298950"/>
            <a:ext cx="1905000" cy="349250"/>
          </a:xfrm>
          <a:prstGeom prst="rect">
            <a:avLst/>
          </a:prstGeom>
          <a:solidFill>
            <a:srgbClr val="0000FF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600" dirty="0" smtClean="0">
                <a:solidFill>
                  <a:schemeClr val="bg1"/>
                </a:solidFill>
                <a:latin typeface="Arial" charset="0"/>
              </a:rPr>
              <a:t>Q1.1</a:t>
            </a:r>
            <a:endParaRPr lang="de-DE" altLang="de-D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634" name="Text Box 2058"/>
          <p:cNvSpPr txBox="1">
            <a:spLocks noChangeArrowheads="1"/>
          </p:cNvSpPr>
          <p:nvPr/>
        </p:nvSpPr>
        <p:spPr bwMode="auto">
          <a:xfrm>
            <a:off x="4229100" y="3962400"/>
            <a:ext cx="1905000" cy="349250"/>
          </a:xfrm>
          <a:prstGeom prst="rect">
            <a:avLst/>
          </a:prstGeom>
          <a:solidFill>
            <a:srgbClr val="0000FF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600" dirty="0" smtClean="0">
                <a:solidFill>
                  <a:schemeClr val="bg1"/>
                </a:solidFill>
                <a:latin typeface="Arial" charset="0"/>
              </a:rPr>
              <a:t>Q1.2</a:t>
            </a:r>
            <a:endParaRPr lang="de-DE" altLang="de-D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635" name="Text Box 2059"/>
          <p:cNvSpPr txBox="1">
            <a:spLocks noChangeArrowheads="1"/>
          </p:cNvSpPr>
          <p:nvPr/>
        </p:nvSpPr>
        <p:spPr bwMode="auto">
          <a:xfrm>
            <a:off x="4229100" y="5105400"/>
            <a:ext cx="1905000" cy="349250"/>
          </a:xfrm>
          <a:prstGeom prst="rect">
            <a:avLst/>
          </a:prstGeom>
          <a:solidFill>
            <a:srgbClr val="00FF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600" dirty="0" smtClean="0">
                <a:solidFill>
                  <a:schemeClr val="bg1"/>
                </a:solidFill>
                <a:latin typeface="Arial" charset="0"/>
              </a:rPr>
              <a:t>EF.2</a:t>
            </a:r>
            <a:endParaRPr lang="de-DE" altLang="de-D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636" name="Text Box 2060"/>
          <p:cNvSpPr txBox="1">
            <a:spLocks noChangeArrowheads="1"/>
          </p:cNvSpPr>
          <p:nvPr/>
        </p:nvSpPr>
        <p:spPr bwMode="auto">
          <a:xfrm>
            <a:off x="4229100" y="1981200"/>
            <a:ext cx="1905000" cy="642938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Abitur</a:t>
            </a:r>
          </a:p>
          <a:p>
            <a:pPr algn="ctr">
              <a:spcBef>
                <a:spcPct val="20000"/>
              </a:spcBef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(Ende Q2)</a:t>
            </a:r>
            <a:endParaRPr lang="de-DE" alt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638" name="Text Box 2062"/>
          <p:cNvSpPr txBox="1">
            <a:spLocks noChangeArrowheads="1"/>
          </p:cNvSpPr>
          <p:nvPr/>
        </p:nvSpPr>
        <p:spPr bwMode="auto">
          <a:xfrm>
            <a:off x="4495800" y="4724400"/>
            <a:ext cx="1371600" cy="3175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400">
                <a:solidFill>
                  <a:schemeClr val="bg1"/>
                </a:solidFill>
                <a:latin typeface="Arial" charset="0"/>
              </a:rPr>
              <a:t>Versetzung</a:t>
            </a:r>
            <a:endParaRPr lang="de-DE" alt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639" name="Text Box 2063"/>
          <p:cNvSpPr txBox="1">
            <a:spLocks noChangeArrowheads="1"/>
          </p:cNvSpPr>
          <p:nvPr/>
        </p:nvSpPr>
        <p:spPr bwMode="auto">
          <a:xfrm>
            <a:off x="3238500" y="6019800"/>
            <a:ext cx="1905000" cy="3175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400">
                <a:solidFill>
                  <a:schemeClr val="bg1"/>
                </a:solidFill>
                <a:latin typeface="Arial" charset="0"/>
              </a:rPr>
              <a:t>Versetzung</a:t>
            </a:r>
            <a:endParaRPr lang="de-DE" alt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640" name="Text Box 2064"/>
          <p:cNvSpPr txBox="1">
            <a:spLocks noChangeArrowheads="1"/>
          </p:cNvSpPr>
          <p:nvPr/>
        </p:nvSpPr>
        <p:spPr bwMode="auto">
          <a:xfrm>
            <a:off x="3390900" y="1628800"/>
            <a:ext cx="3505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600" dirty="0">
                <a:solidFill>
                  <a:srgbClr val="FF3300"/>
                </a:solidFill>
                <a:latin typeface="Arial" charset="0"/>
              </a:rPr>
              <a:t>Allgemeine Hochschulreife</a:t>
            </a:r>
            <a:endParaRPr lang="de-DE" altLang="de-D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641" name="Text Box 2065"/>
          <p:cNvSpPr txBox="1">
            <a:spLocks noChangeArrowheads="1"/>
          </p:cNvSpPr>
          <p:nvPr/>
        </p:nvSpPr>
        <p:spPr bwMode="auto">
          <a:xfrm>
            <a:off x="4457700" y="2819400"/>
            <a:ext cx="1371600" cy="3175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400">
                <a:solidFill>
                  <a:schemeClr val="bg1"/>
                </a:solidFill>
                <a:latin typeface="Arial" charset="0"/>
              </a:rPr>
              <a:t>Zulassung</a:t>
            </a:r>
            <a:endParaRPr lang="de-DE" alt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642" name="Text Box 2066"/>
          <p:cNvSpPr txBox="1">
            <a:spLocks noChangeArrowheads="1"/>
          </p:cNvSpPr>
          <p:nvPr/>
        </p:nvSpPr>
        <p:spPr bwMode="auto">
          <a:xfrm>
            <a:off x="4229100" y="3124200"/>
            <a:ext cx="1905000" cy="349250"/>
          </a:xfrm>
          <a:prstGeom prst="rect">
            <a:avLst/>
          </a:prstGeom>
          <a:solidFill>
            <a:srgbClr val="FF00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600" dirty="0" smtClean="0">
                <a:solidFill>
                  <a:schemeClr val="bg1"/>
                </a:solidFill>
                <a:latin typeface="Arial" charset="0"/>
              </a:rPr>
              <a:t>Q2.2</a:t>
            </a:r>
            <a:endParaRPr lang="de-DE" altLang="de-D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643" name="Line 2067"/>
          <p:cNvSpPr>
            <a:spLocks noChangeShapeType="1"/>
          </p:cNvSpPr>
          <p:nvPr/>
        </p:nvSpPr>
        <p:spPr bwMode="auto">
          <a:xfrm flipV="1">
            <a:off x="5143500" y="2590800"/>
            <a:ext cx="0" cy="2286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644" name="Line 2068"/>
          <p:cNvSpPr>
            <a:spLocks noChangeShapeType="1"/>
          </p:cNvSpPr>
          <p:nvPr/>
        </p:nvSpPr>
        <p:spPr bwMode="auto">
          <a:xfrm>
            <a:off x="4495800" y="3886200"/>
            <a:ext cx="144780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645" name="Line 2069"/>
          <p:cNvSpPr>
            <a:spLocks noChangeShapeType="1"/>
          </p:cNvSpPr>
          <p:nvPr/>
        </p:nvSpPr>
        <p:spPr bwMode="auto">
          <a:xfrm>
            <a:off x="2095500" y="5867400"/>
            <a:ext cx="6400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646" name="Text Box 2070"/>
          <p:cNvSpPr txBox="1">
            <a:spLocks noChangeArrowheads="1"/>
          </p:cNvSpPr>
          <p:nvPr/>
        </p:nvSpPr>
        <p:spPr bwMode="auto">
          <a:xfrm>
            <a:off x="5143500" y="6019800"/>
            <a:ext cx="1905000" cy="3175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400" dirty="0" smtClean="0">
                <a:solidFill>
                  <a:schemeClr val="bg1"/>
                </a:solidFill>
                <a:latin typeface="Arial" charset="0"/>
              </a:rPr>
              <a:t>FOR-Q</a:t>
            </a:r>
            <a:endParaRPr lang="de-DE" altLang="de-D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647" name="Text Box 2071"/>
          <p:cNvSpPr txBox="1">
            <a:spLocks noChangeArrowheads="1"/>
          </p:cNvSpPr>
          <p:nvPr/>
        </p:nvSpPr>
        <p:spPr bwMode="auto">
          <a:xfrm>
            <a:off x="6438900" y="3597275"/>
            <a:ext cx="2362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400">
                <a:solidFill>
                  <a:schemeClr val="bg1"/>
                </a:solidFill>
                <a:latin typeface="Arial" charset="0"/>
              </a:rPr>
              <a:t>Fachhochschulreife schulischer Teil</a:t>
            </a:r>
            <a:endParaRPr lang="de-DE" alt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648" name="Text Box 2072"/>
          <p:cNvSpPr txBox="1">
            <a:spLocks noChangeArrowheads="1"/>
          </p:cNvSpPr>
          <p:nvPr/>
        </p:nvSpPr>
        <p:spPr bwMode="auto">
          <a:xfrm>
            <a:off x="6515100" y="5092700"/>
            <a:ext cx="19050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600">
                <a:solidFill>
                  <a:srgbClr val="FF3300"/>
                </a:solidFill>
                <a:latin typeface="Arial" charset="0"/>
              </a:rPr>
              <a:t>Einführungs-</a:t>
            </a:r>
          </a:p>
          <a:p>
            <a:pPr algn="ctr">
              <a:spcBef>
                <a:spcPct val="50000"/>
              </a:spcBef>
            </a:pPr>
            <a:r>
              <a:rPr lang="de-DE" altLang="de-DE" sz="1600">
                <a:solidFill>
                  <a:srgbClr val="FF3300"/>
                </a:solidFill>
                <a:latin typeface="Arial" charset="0"/>
              </a:rPr>
              <a:t>phase</a:t>
            </a:r>
            <a:endParaRPr lang="de-DE" alt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649" name="Text Box 2073"/>
          <p:cNvSpPr txBox="1">
            <a:spLocks noChangeArrowheads="1"/>
          </p:cNvSpPr>
          <p:nvPr/>
        </p:nvSpPr>
        <p:spPr bwMode="auto">
          <a:xfrm>
            <a:off x="2552700" y="6388100"/>
            <a:ext cx="662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dirty="0">
                <a:solidFill>
                  <a:schemeClr val="bg1"/>
                </a:solidFill>
                <a:latin typeface="Arial" charset="0"/>
              </a:rPr>
              <a:t>              </a:t>
            </a:r>
            <a:r>
              <a:rPr lang="de-DE" altLang="de-DE" sz="1400" dirty="0" smtClean="0">
                <a:solidFill>
                  <a:schemeClr val="bg1"/>
                </a:solidFill>
                <a:latin typeface="Arial" charset="0"/>
              </a:rPr>
              <a:t>        </a:t>
            </a:r>
            <a:r>
              <a:rPr lang="de-DE" altLang="de-DE" sz="1200" dirty="0" smtClean="0">
                <a:solidFill>
                  <a:schemeClr val="bg1"/>
                </a:solidFill>
                <a:latin typeface="Arial" charset="0"/>
              </a:rPr>
              <a:t>Gymnasium            </a:t>
            </a:r>
            <a:r>
              <a:rPr lang="de-DE" altLang="de-DE" sz="1200" dirty="0">
                <a:solidFill>
                  <a:schemeClr val="bg1"/>
                </a:solidFill>
                <a:latin typeface="Arial" charset="0"/>
              </a:rPr>
              <a:t>-  Gesamt-/ Real-/ </a:t>
            </a:r>
            <a:r>
              <a:rPr lang="de-DE" altLang="de-DE" sz="1200" dirty="0" smtClean="0">
                <a:solidFill>
                  <a:schemeClr val="bg1"/>
                </a:solidFill>
                <a:latin typeface="Arial" charset="0"/>
              </a:rPr>
              <a:t>Hauptschule </a:t>
            </a:r>
            <a:r>
              <a:rPr lang="de-DE" altLang="de-DE" sz="1200" dirty="0">
                <a:solidFill>
                  <a:schemeClr val="bg1"/>
                </a:solidFill>
                <a:latin typeface="Arial" charset="0"/>
              </a:rPr>
              <a:t>Klasse 10</a:t>
            </a:r>
          </a:p>
        </p:txBody>
      </p:sp>
      <p:sp>
        <p:nvSpPr>
          <p:cNvPr id="410650" name="Text Box 2074"/>
          <p:cNvSpPr txBox="1">
            <a:spLocks noChangeArrowheads="1"/>
          </p:cNvSpPr>
          <p:nvPr/>
        </p:nvSpPr>
        <p:spPr bwMode="auto">
          <a:xfrm>
            <a:off x="2286000" y="3198813"/>
            <a:ext cx="19050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0"/>
              </a:spcBef>
              <a:spcAft>
                <a:spcPct val="50000"/>
              </a:spcAft>
            </a:pPr>
            <a:r>
              <a:rPr lang="de-DE" altLang="de-DE" sz="1600" dirty="0" err="1">
                <a:solidFill>
                  <a:srgbClr val="FF3300"/>
                </a:solidFill>
                <a:latin typeface="Arial" charset="0"/>
              </a:rPr>
              <a:t>Quali</a:t>
            </a:r>
            <a:r>
              <a:rPr lang="de-DE" altLang="de-DE" sz="1600" dirty="0">
                <a:solidFill>
                  <a:srgbClr val="FF3300"/>
                </a:solidFill>
                <a:latin typeface="Arial" charset="0"/>
              </a:rPr>
              <a:t>-</a:t>
            </a:r>
          </a:p>
          <a:p>
            <a:pPr algn="ctr">
              <a:spcBef>
                <a:spcPct val="50000"/>
              </a:spcBef>
              <a:spcAft>
                <a:spcPct val="50000"/>
              </a:spcAft>
            </a:pPr>
            <a:r>
              <a:rPr lang="de-DE" altLang="de-DE" sz="1600" dirty="0" err="1">
                <a:solidFill>
                  <a:srgbClr val="FF3300"/>
                </a:solidFill>
                <a:latin typeface="Arial" charset="0"/>
              </a:rPr>
              <a:t>fikations</a:t>
            </a:r>
            <a:r>
              <a:rPr lang="de-DE" altLang="de-DE" sz="1600" dirty="0">
                <a:solidFill>
                  <a:srgbClr val="FF3300"/>
                </a:solidFill>
                <a:latin typeface="Arial" charset="0"/>
              </a:rPr>
              <a:t>-</a:t>
            </a:r>
          </a:p>
          <a:p>
            <a:pPr algn="ctr">
              <a:spcBef>
                <a:spcPct val="50000"/>
              </a:spcBef>
              <a:spcAft>
                <a:spcPct val="50000"/>
              </a:spcAft>
            </a:pPr>
            <a:r>
              <a:rPr lang="de-DE" altLang="de-DE" sz="1600" dirty="0" err="1">
                <a:solidFill>
                  <a:srgbClr val="FF3300"/>
                </a:solidFill>
                <a:latin typeface="Arial" charset="0"/>
              </a:rPr>
              <a:t>phase</a:t>
            </a:r>
            <a:endParaRPr lang="de-DE" altLang="de-D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653" name="Line 2077"/>
          <p:cNvSpPr>
            <a:spLocks noChangeShapeType="1"/>
          </p:cNvSpPr>
          <p:nvPr/>
        </p:nvSpPr>
        <p:spPr bwMode="auto">
          <a:xfrm>
            <a:off x="5829300" y="3886200"/>
            <a:ext cx="838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654" name="Line 2078"/>
          <p:cNvSpPr>
            <a:spLocks noChangeShapeType="1"/>
          </p:cNvSpPr>
          <p:nvPr/>
        </p:nvSpPr>
        <p:spPr bwMode="auto">
          <a:xfrm>
            <a:off x="6444208" y="5105400"/>
            <a:ext cx="0" cy="685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655" name="Line 2079"/>
          <p:cNvSpPr>
            <a:spLocks noChangeShapeType="1"/>
          </p:cNvSpPr>
          <p:nvPr/>
        </p:nvSpPr>
        <p:spPr bwMode="auto">
          <a:xfrm>
            <a:off x="3923928" y="3200400"/>
            <a:ext cx="0" cy="1447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658" name="Rectangle 208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sz="2800" b="1"/>
              <a:t>Die Struktur der GymO</a:t>
            </a:r>
          </a:p>
        </p:txBody>
      </p:sp>
      <p:sp>
        <p:nvSpPr>
          <p:cNvPr id="410662" name="Text Box 2086"/>
          <p:cNvSpPr txBox="1">
            <a:spLocks noChangeArrowheads="1"/>
          </p:cNvSpPr>
          <p:nvPr/>
        </p:nvSpPr>
        <p:spPr bwMode="auto">
          <a:xfrm>
            <a:off x="152400" y="2209800"/>
            <a:ext cx="3581400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>
                <a:solidFill>
                  <a:srgbClr val="FF3300"/>
                </a:solidFill>
                <a:latin typeface="Arial" charset="0"/>
              </a:rPr>
              <a:t>Gesamtwochenstunden in der Sek II:</a:t>
            </a:r>
          </a:p>
          <a:p>
            <a:pPr>
              <a:spcBef>
                <a:spcPct val="50000"/>
              </a:spcBef>
            </a:pPr>
            <a:r>
              <a:rPr lang="de-DE" altLang="de-DE" sz="1400">
                <a:solidFill>
                  <a:schemeClr val="bg1"/>
                </a:solidFill>
                <a:latin typeface="Arial" charset="0"/>
              </a:rPr>
              <a:t>102 Wstd (45‘)</a:t>
            </a:r>
          </a:p>
          <a:p>
            <a:pPr>
              <a:spcBef>
                <a:spcPct val="50000"/>
              </a:spcBef>
            </a:pPr>
            <a:r>
              <a:rPr lang="de-DE" altLang="de-DE" sz="1000">
                <a:solidFill>
                  <a:schemeClr val="bg1"/>
                </a:solidFill>
                <a:latin typeface="Arial" charset="0"/>
              </a:rPr>
              <a:t>in Bandbreite 100-104 Wstd (45‘)</a:t>
            </a:r>
          </a:p>
        </p:txBody>
      </p:sp>
      <p:sp>
        <p:nvSpPr>
          <p:cNvPr id="410663" name="Text Box 2087"/>
          <p:cNvSpPr txBox="1">
            <a:spLocks noChangeArrowheads="1"/>
          </p:cNvSpPr>
          <p:nvPr/>
        </p:nvSpPr>
        <p:spPr bwMode="auto">
          <a:xfrm>
            <a:off x="2133600" y="2514600"/>
            <a:ext cx="228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>
                <a:solidFill>
                  <a:srgbClr val="0000FF"/>
                </a:solidFill>
                <a:latin typeface="Arial" charset="0"/>
              </a:rPr>
              <a:t> = 76,5 Wstd  x 60‘</a:t>
            </a:r>
          </a:p>
        </p:txBody>
      </p:sp>
      <p:sp>
        <p:nvSpPr>
          <p:cNvPr id="410664" name="Text Box 2088"/>
          <p:cNvSpPr txBox="1">
            <a:spLocks noChangeArrowheads="1"/>
          </p:cNvSpPr>
          <p:nvPr/>
        </p:nvSpPr>
        <p:spPr bwMode="auto">
          <a:xfrm>
            <a:off x="2117725" y="2819400"/>
            <a:ext cx="15398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000">
                <a:solidFill>
                  <a:srgbClr val="0000FF"/>
                </a:solidFill>
                <a:latin typeface="Arial" charset="0"/>
              </a:rPr>
              <a:t> = 75 – 80 Wstd  x 60‘</a:t>
            </a:r>
          </a:p>
        </p:txBody>
      </p:sp>
      <p:sp>
        <p:nvSpPr>
          <p:cNvPr id="410665" name="Text Box 2089"/>
          <p:cNvSpPr txBox="1">
            <a:spLocks noChangeArrowheads="1"/>
          </p:cNvSpPr>
          <p:nvPr/>
        </p:nvSpPr>
        <p:spPr bwMode="auto">
          <a:xfrm>
            <a:off x="152400" y="29718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bei</a:t>
            </a:r>
          </a:p>
        </p:txBody>
      </p:sp>
      <p:sp>
        <p:nvSpPr>
          <p:cNvPr id="410666" name="Text Box 2090"/>
          <p:cNvSpPr txBox="1">
            <a:spLocks noChangeArrowheads="1"/>
          </p:cNvSpPr>
          <p:nvPr/>
        </p:nvSpPr>
        <p:spPr bwMode="auto">
          <a:xfrm>
            <a:off x="152400" y="324485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34 Wstd (45‘)</a:t>
            </a:r>
          </a:p>
        </p:txBody>
      </p:sp>
      <p:sp>
        <p:nvSpPr>
          <p:cNvPr id="410667" name="Text Box 2091"/>
          <p:cNvSpPr txBox="1">
            <a:spLocks noChangeArrowheads="1"/>
          </p:cNvSpPr>
          <p:nvPr/>
        </p:nvSpPr>
        <p:spPr bwMode="auto">
          <a:xfrm>
            <a:off x="152400" y="408305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34 Wstd (45‘)</a:t>
            </a:r>
          </a:p>
        </p:txBody>
      </p:sp>
      <p:sp>
        <p:nvSpPr>
          <p:cNvPr id="410668" name="Text Box 2092"/>
          <p:cNvSpPr txBox="1">
            <a:spLocks noChangeArrowheads="1"/>
          </p:cNvSpPr>
          <p:nvPr/>
        </p:nvSpPr>
        <p:spPr bwMode="auto">
          <a:xfrm>
            <a:off x="152400" y="52578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34 Wstd (45‘)</a:t>
            </a:r>
          </a:p>
        </p:txBody>
      </p:sp>
      <p:sp>
        <p:nvSpPr>
          <p:cNvPr id="410669" name="Text Box 2093"/>
          <p:cNvSpPr txBox="1">
            <a:spLocks noChangeArrowheads="1"/>
          </p:cNvSpPr>
          <p:nvPr/>
        </p:nvSpPr>
        <p:spPr bwMode="auto">
          <a:xfrm>
            <a:off x="152400" y="3473450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>
                <a:solidFill>
                  <a:srgbClr val="0000FF"/>
                </a:solidFill>
                <a:latin typeface="Arial" charset="0"/>
              </a:rPr>
              <a:t>= 25,5 Wstd x 60‘</a:t>
            </a:r>
          </a:p>
        </p:txBody>
      </p:sp>
      <p:sp>
        <p:nvSpPr>
          <p:cNvPr id="410670" name="Text Box 2094"/>
          <p:cNvSpPr txBox="1">
            <a:spLocks noChangeArrowheads="1"/>
          </p:cNvSpPr>
          <p:nvPr/>
        </p:nvSpPr>
        <p:spPr bwMode="auto">
          <a:xfrm>
            <a:off x="152400" y="5486400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>
                <a:solidFill>
                  <a:srgbClr val="0000FF"/>
                </a:solidFill>
                <a:latin typeface="Arial" charset="0"/>
              </a:rPr>
              <a:t>= 25,5 Wstd x 60‘</a:t>
            </a:r>
          </a:p>
        </p:txBody>
      </p:sp>
      <p:sp>
        <p:nvSpPr>
          <p:cNvPr id="410671" name="Text Box 2095"/>
          <p:cNvSpPr txBox="1">
            <a:spLocks noChangeArrowheads="1"/>
          </p:cNvSpPr>
          <p:nvPr/>
        </p:nvSpPr>
        <p:spPr bwMode="auto">
          <a:xfrm>
            <a:off x="152400" y="4311650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>
                <a:solidFill>
                  <a:srgbClr val="0000FF"/>
                </a:solidFill>
                <a:latin typeface="Arial" charset="0"/>
              </a:rPr>
              <a:t>= 25,5 Wstd x 60‘</a:t>
            </a:r>
          </a:p>
        </p:txBody>
      </p:sp>
      <p:sp>
        <p:nvSpPr>
          <p:cNvPr id="410672" name="Text Box 2096"/>
          <p:cNvSpPr txBox="1">
            <a:spLocks noChangeArrowheads="1"/>
          </p:cNvSpPr>
          <p:nvPr/>
        </p:nvSpPr>
        <p:spPr bwMode="auto">
          <a:xfrm>
            <a:off x="152400" y="5959475"/>
            <a:ext cx="3200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>
                <a:solidFill>
                  <a:schemeClr val="bg1"/>
                </a:solidFill>
                <a:latin typeface="Arial" charset="0"/>
              </a:rPr>
              <a:t>In Bandbreite von 32-36 Wstd (45‘) </a:t>
            </a:r>
            <a:br>
              <a:rPr lang="de-DE" altLang="de-DE" sz="140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400">
                <a:solidFill>
                  <a:srgbClr val="0000FF"/>
                </a:solidFill>
                <a:latin typeface="Arial" charset="0"/>
              </a:rPr>
              <a:t>= 24-27 Wstd x 60‘</a:t>
            </a:r>
            <a:r>
              <a:rPr lang="de-DE" altLang="de-DE" sz="1400">
                <a:solidFill>
                  <a:schemeClr val="bg1"/>
                </a:solidFill>
                <a:latin typeface="Arial" charset="0"/>
              </a:rPr>
              <a:t> je Jgst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10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0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0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0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410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0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0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8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410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500"/>
                                        <p:tgtEl>
                                          <p:spTgt spid="410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90" presetID="23" presetClass="entr" presetSubtype="3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0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0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0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0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7" presetID="16" presetClass="entr" presetSubtype="4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9" dur="500"/>
                                        <p:tgtEl>
                                          <p:spTgt spid="41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101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3" dur="500"/>
                                        <p:tgtEl>
                                          <p:spTgt spid="41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5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7" dur="500"/>
                                        <p:tgtEl>
                                          <p:spTgt spid="41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09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1" dur="500"/>
                                        <p:tgtEl>
                                          <p:spTgt spid="41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3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5" dur="500"/>
                                        <p:tgtEl>
                                          <p:spTgt spid="41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117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9" dur="500"/>
                                        <p:tgtEl>
                                          <p:spTgt spid="41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1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3" dur="500"/>
                                        <p:tgtEl>
                                          <p:spTgt spid="41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25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7" dur="500"/>
                                        <p:tgtEl>
                                          <p:spTgt spid="41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29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1" dur="500"/>
                                        <p:tgtEl>
                                          <p:spTgt spid="41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133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5" dur="500"/>
                                        <p:tgtEl>
                                          <p:spTgt spid="41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37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9" dur="500"/>
                                        <p:tgtEl>
                                          <p:spTgt spid="41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1" grpId="0" animBg="1" autoUpdateAnimBg="0"/>
      <p:bldP spid="410632" grpId="0" animBg="1" autoUpdateAnimBg="0"/>
      <p:bldP spid="410633" grpId="0" animBg="1" autoUpdateAnimBg="0"/>
      <p:bldP spid="410634" grpId="0" animBg="1" autoUpdateAnimBg="0"/>
      <p:bldP spid="410635" grpId="0" animBg="1" autoUpdateAnimBg="0"/>
      <p:bldP spid="410636" grpId="0" animBg="1" autoUpdateAnimBg="0"/>
      <p:bldP spid="410638" grpId="0" animBg="1" autoUpdateAnimBg="0"/>
      <p:bldP spid="410639" grpId="0" animBg="1" autoUpdateAnimBg="0"/>
      <p:bldP spid="410640" grpId="0" autoUpdateAnimBg="0"/>
      <p:bldP spid="410641" grpId="0" animBg="1" autoUpdateAnimBg="0"/>
      <p:bldP spid="410642" grpId="0" animBg="1" autoUpdateAnimBg="0"/>
      <p:bldP spid="410643" grpId="0" animBg="1"/>
      <p:bldP spid="410644" grpId="0" animBg="1"/>
      <p:bldP spid="410646" grpId="0" animBg="1" autoUpdateAnimBg="0"/>
      <p:bldP spid="410647" grpId="0" autoUpdateAnimBg="0"/>
      <p:bldP spid="410648" grpId="0" autoUpdateAnimBg="0"/>
      <p:bldP spid="410649" grpId="0" autoUpdateAnimBg="0"/>
      <p:bldP spid="410650" grpId="0" autoUpdateAnimBg="0"/>
      <p:bldP spid="410653" grpId="0" animBg="1"/>
      <p:bldP spid="410654" grpId="0" animBg="1"/>
      <p:bldP spid="410655" grpId="0" animBg="1"/>
      <p:bldP spid="410658" grpId="0" autoUpdateAnimBg="0"/>
      <p:bldP spid="410662" grpId="0" autoUpdateAnimBg="0"/>
      <p:bldP spid="410663" grpId="0" autoUpdateAnimBg="0"/>
      <p:bldP spid="410664" grpId="0" autoUpdateAnimBg="0"/>
      <p:bldP spid="410665" grpId="0" autoUpdateAnimBg="0"/>
      <p:bldP spid="410666" grpId="0" autoUpdateAnimBg="0"/>
      <p:bldP spid="410667" grpId="0" autoUpdateAnimBg="0"/>
      <p:bldP spid="410668" grpId="0" autoUpdateAnimBg="0"/>
      <p:bldP spid="410669" grpId="0" autoUpdateAnimBg="0"/>
      <p:bldP spid="410670" grpId="0" autoUpdateAnimBg="0"/>
      <p:bldP spid="410671" grpId="0" autoUpdateAnimBg="0"/>
      <p:bldP spid="410672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b="1"/>
              <a:t>Das Blockungsraster in der Qph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72816"/>
            <a:ext cx="7848872" cy="4844572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b="1"/>
              <a:t>Erläuterungen zum Raster Qph</a:t>
            </a:r>
          </a:p>
        </p:txBody>
      </p:sp>
      <p:sp>
        <p:nvSpPr>
          <p:cNvPr id="455683" name="Rectangle 3"/>
          <p:cNvSpPr>
            <a:spLocks noChangeArrowheads="1"/>
          </p:cNvSpPr>
          <p:nvPr/>
        </p:nvSpPr>
        <p:spPr bwMode="auto">
          <a:xfrm>
            <a:off x="381000" y="1676400"/>
            <a:ext cx="838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000">
                <a:cs typeface="Times New Roman" pitchFamily="18" charset="0"/>
              </a:rPr>
              <a:t>Erläuterungen:</a:t>
            </a:r>
          </a:p>
        </p:txBody>
      </p:sp>
      <p:sp>
        <p:nvSpPr>
          <p:cNvPr id="455686" name="Text Box 6"/>
          <p:cNvSpPr txBox="1">
            <a:spLocks noChangeArrowheads="1"/>
          </p:cNvSpPr>
          <p:nvPr/>
        </p:nvSpPr>
        <p:spPr bwMode="auto">
          <a:xfrm>
            <a:off x="381000" y="2803525"/>
            <a:ext cx="8534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de-DE" altLang="de-DE" sz="1400" dirty="0">
                <a:cs typeface="Times New Roman" pitchFamily="18" charset="0"/>
              </a:rPr>
              <a:t>Die formale Verpflichtung zur Erstellung einer Facharbeit entfällt damit</a:t>
            </a:r>
            <a:r>
              <a:rPr lang="de-DE" altLang="de-DE" sz="1400" b="0" dirty="0">
                <a:cs typeface="Times New Roman" pitchFamily="18" charset="0"/>
              </a:rPr>
              <a:t>, es kann jedoch auch weiterhin in der </a:t>
            </a:r>
            <a:r>
              <a:rPr lang="de-DE" altLang="de-DE" sz="1400" b="0" dirty="0" err="1">
                <a:cs typeface="Times New Roman" pitchFamily="18" charset="0"/>
              </a:rPr>
              <a:t>Qph</a:t>
            </a:r>
            <a:r>
              <a:rPr lang="de-DE" altLang="de-DE" sz="1400" b="0" dirty="0">
                <a:cs typeface="Times New Roman" pitchFamily="18" charset="0"/>
              </a:rPr>
              <a:t> nach Absprache mit dem jeweils betroffenen Fachlehrer eine Klausur durch eine Facharbeit ersetzt werden.</a:t>
            </a:r>
            <a:endParaRPr lang="de-DE" altLang="de-DE" dirty="0"/>
          </a:p>
        </p:txBody>
      </p:sp>
      <p:sp>
        <p:nvSpPr>
          <p:cNvPr id="455687" name="Text Box 7"/>
          <p:cNvSpPr txBox="1">
            <a:spLocks noChangeArrowheads="1"/>
          </p:cNvSpPr>
          <p:nvPr/>
        </p:nvSpPr>
        <p:spPr bwMode="auto">
          <a:xfrm>
            <a:off x="381000" y="3429000"/>
            <a:ext cx="85344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de-DE" altLang="de-DE" sz="1400" b="0" dirty="0">
                <a:cs typeface="Times New Roman" pitchFamily="18" charset="0"/>
              </a:rPr>
              <a:t>In der </a:t>
            </a:r>
            <a:r>
              <a:rPr lang="de-DE" altLang="de-DE" sz="1400" b="0" dirty="0" smtClean="0">
                <a:cs typeface="Times New Roman" pitchFamily="18" charset="0"/>
              </a:rPr>
              <a:t>Q2 </a:t>
            </a:r>
            <a:r>
              <a:rPr lang="de-DE" altLang="de-DE" sz="1400" b="0" dirty="0">
                <a:cs typeface="Times New Roman" pitchFamily="18" charset="0"/>
              </a:rPr>
              <a:t>werden zur Vorbereitung auf das Abitur optional nochmals maximal 2 belegbare Vertiefungsfächer in Anbindung an den Kernfachbereich D, FS, M angeboten, die je nach Schullaufbahn (je 2h Einrechnung in Jahreswochenstunden, maximale Gesamtstundenzahl </a:t>
            </a:r>
            <a:r>
              <a:rPr lang="de-DE" altLang="de-DE" sz="1400" b="0" dirty="0" err="1">
                <a:cs typeface="Times New Roman" pitchFamily="18" charset="0"/>
              </a:rPr>
              <a:t>GymO</a:t>
            </a:r>
            <a:r>
              <a:rPr lang="de-DE" altLang="de-DE" sz="1400" b="0" dirty="0">
                <a:cs typeface="Times New Roman" pitchFamily="18" charset="0"/>
              </a:rPr>
              <a:t> 104 beachten! – keine anrechenbaren Kurse für Gesamtqualifikation!) belegt werden können; der Kurs wird/ die Kurse werden als zusätzliche Unterrichtsveranstaltungen auf dem Zeugnis durch eine qualifizierende Teilnahmebemerkung bescheinigt.</a:t>
            </a:r>
            <a:endParaRPr lang="de-DE" altLang="de-DE" dirty="0"/>
          </a:p>
        </p:txBody>
      </p:sp>
      <p:sp>
        <p:nvSpPr>
          <p:cNvPr id="455689" name="Text Box 9"/>
          <p:cNvSpPr txBox="1">
            <a:spLocks noChangeArrowheads="1"/>
          </p:cNvSpPr>
          <p:nvPr/>
        </p:nvSpPr>
        <p:spPr bwMode="auto">
          <a:xfrm>
            <a:off x="381000" y="2073275"/>
            <a:ext cx="85344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de-DE" altLang="de-DE" sz="1400" dirty="0">
                <a:cs typeface="Times New Roman" pitchFamily="18" charset="0"/>
              </a:rPr>
              <a:t>Für alle Schüler finden in der </a:t>
            </a:r>
            <a:r>
              <a:rPr lang="de-DE" altLang="de-DE" sz="1400" dirty="0" smtClean="0">
                <a:cs typeface="Times New Roman" pitchFamily="18" charset="0"/>
              </a:rPr>
              <a:t>Q1 </a:t>
            </a:r>
            <a:r>
              <a:rPr lang="de-DE" altLang="de-DE" sz="1400" dirty="0">
                <a:cs typeface="Times New Roman" pitchFamily="18" charset="0"/>
              </a:rPr>
              <a:t>in Anbindung an Referenzfächer verpflichtende fächerübergreifende Projektkurse </a:t>
            </a:r>
            <a:r>
              <a:rPr lang="de-DE" altLang="de-DE" sz="1400" dirty="0" smtClean="0">
                <a:cs typeface="Times New Roman" pitchFamily="18" charset="0"/>
              </a:rPr>
              <a:t>PJK </a:t>
            </a:r>
            <a:r>
              <a:rPr lang="de-DE" altLang="de-DE" sz="1400" dirty="0">
                <a:cs typeface="Times New Roman" pitchFamily="18" charset="0"/>
              </a:rPr>
              <a:t>statt.</a:t>
            </a:r>
            <a:r>
              <a:rPr lang="de-DE" altLang="de-DE" sz="1400" b="0" dirty="0">
                <a:cs typeface="Times New Roman" pitchFamily="18" charset="0"/>
              </a:rPr>
              <a:t> Der Projektkurs wird in doppelter Wertung wie zwei Grundkurse angerechnet oder kann alternativ als besondere Lernleistung eingebracht werden.</a:t>
            </a:r>
            <a:endParaRPr lang="de-DE" altLang="de-DE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5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5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5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5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2" grpId="0" autoUpdateAnimBg="0"/>
      <p:bldP spid="455683" grpId="0" autoUpdateAnimBg="0"/>
      <p:bldP spid="455686" grpId="0" autoUpdateAnimBg="0"/>
      <p:bldP spid="455687" grpId="0" autoUpdateAnimBg="0"/>
      <p:bldP spid="455689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b="1"/>
              <a:t>Organisatorische Vorgaben Qph</a:t>
            </a:r>
          </a:p>
        </p:txBody>
      </p:sp>
      <p:sp>
        <p:nvSpPr>
          <p:cNvPr id="457733" name="Text Box 1029"/>
          <p:cNvSpPr txBox="1">
            <a:spLocks noChangeArrowheads="1"/>
          </p:cNvSpPr>
          <p:nvPr/>
        </p:nvSpPr>
        <p:spPr bwMode="auto">
          <a:xfrm>
            <a:off x="228600" y="1828800"/>
            <a:ext cx="853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000" dirty="0">
                <a:ea typeface="Arial Unicode MS" pitchFamily="34" charset="-128"/>
                <a:cs typeface="Arial Unicode MS" pitchFamily="34" charset="-128"/>
              </a:rPr>
              <a:t>Blockungsraster in der Qualifikationsphase Q1 + </a:t>
            </a:r>
            <a:r>
              <a:rPr lang="de-DE" altLang="de-DE" sz="2000" dirty="0" smtClean="0">
                <a:ea typeface="Arial Unicode MS" pitchFamily="34" charset="-128"/>
                <a:cs typeface="Arial Unicode MS" pitchFamily="34" charset="-128"/>
              </a:rPr>
              <a:t>Q2 </a:t>
            </a:r>
            <a:r>
              <a:rPr lang="de-DE" altLang="de-DE" sz="2000" dirty="0">
                <a:ea typeface="Arial Unicode MS" pitchFamily="34" charset="-128"/>
                <a:cs typeface="Arial Unicode MS" pitchFamily="34" charset="-128"/>
              </a:rPr>
              <a:t/>
            </a:r>
            <a:br>
              <a:rPr lang="de-DE" altLang="de-DE" sz="2000" dirty="0">
                <a:ea typeface="Arial Unicode MS" pitchFamily="34" charset="-128"/>
                <a:cs typeface="Arial Unicode MS" pitchFamily="34" charset="-128"/>
              </a:rPr>
            </a:br>
            <a:r>
              <a:rPr lang="de-DE" altLang="de-DE" sz="2000" dirty="0">
                <a:ea typeface="Arial Unicode MS" pitchFamily="34" charset="-128"/>
                <a:cs typeface="Arial Unicode MS" pitchFamily="34" charset="-128"/>
              </a:rPr>
              <a:t>an der EGG</a:t>
            </a:r>
            <a:endParaRPr lang="de-DE" altLang="de-DE" dirty="0"/>
          </a:p>
        </p:txBody>
      </p:sp>
      <p:sp>
        <p:nvSpPr>
          <p:cNvPr id="457734" name="Text Box 1030"/>
          <p:cNvSpPr txBox="1">
            <a:spLocks noChangeArrowheads="1"/>
          </p:cNvSpPr>
          <p:nvPr/>
        </p:nvSpPr>
        <p:spPr bwMode="auto">
          <a:xfrm>
            <a:off x="533400" y="2486025"/>
            <a:ext cx="815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0" dirty="0">
                <a:cs typeface="Times New Roman" pitchFamily="18" charset="0"/>
              </a:rPr>
              <a:t>Gemäß Vorgaben </a:t>
            </a:r>
            <a:r>
              <a:rPr lang="de-DE" altLang="de-DE" sz="1400" dirty="0">
                <a:cs typeface="Times New Roman" pitchFamily="18" charset="0"/>
              </a:rPr>
              <a:t>APO-</a:t>
            </a:r>
            <a:r>
              <a:rPr lang="de-DE" altLang="de-DE" sz="1400" dirty="0" err="1">
                <a:cs typeface="Times New Roman" pitchFamily="18" charset="0"/>
              </a:rPr>
              <a:t>GOSt</a:t>
            </a:r>
            <a:r>
              <a:rPr lang="de-DE" altLang="de-DE" sz="1400" dirty="0">
                <a:cs typeface="Times New Roman" pitchFamily="18" charset="0"/>
              </a:rPr>
              <a:t> B</a:t>
            </a:r>
            <a:r>
              <a:rPr lang="de-DE" altLang="de-DE" sz="1400" b="0" dirty="0">
                <a:cs typeface="Times New Roman" pitchFamily="18" charset="0"/>
              </a:rPr>
              <a:t> </a:t>
            </a:r>
            <a:r>
              <a:rPr lang="de-DE" altLang="de-DE" sz="1400" b="0" dirty="0" smtClean="0">
                <a:cs typeface="Times New Roman" pitchFamily="18" charset="0"/>
              </a:rPr>
              <a:t> </a:t>
            </a:r>
            <a:r>
              <a:rPr lang="de-DE" altLang="de-DE" sz="1400" b="0" dirty="0">
                <a:cs typeface="Times New Roman" pitchFamily="18" charset="0"/>
              </a:rPr>
              <a:t>sind im Rahmen einer Bandbreite 35 (Pflichtkurse) – 40 (maximale </a:t>
            </a:r>
            <a:r>
              <a:rPr lang="de-DE" altLang="de-DE" sz="1400" b="0" dirty="0" err="1">
                <a:cs typeface="Times New Roman" pitchFamily="18" charset="0"/>
              </a:rPr>
              <a:t>Kurszahl</a:t>
            </a:r>
            <a:r>
              <a:rPr lang="de-DE" altLang="de-DE" sz="1400" b="0" dirty="0">
                <a:cs typeface="Times New Roman" pitchFamily="18" charset="0"/>
              </a:rPr>
              <a:t>) Kurse in die Gesamtqualifikation einzubringen, mindestens aber 38 einbringungsfähige (!) Kurse in Q1 + Q2 zu belegen (VF werden auf Jahreswochenstunden angerechnet, nicht aber auf die </a:t>
            </a:r>
            <a:r>
              <a:rPr lang="de-DE" altLang="de-DE" sz="1400" b="0" dirty="0" err="1">
                <a:cs typeface="Times New Roman" pitchFamily="18" charset="0"/>
              </a:rPr>
              <a:t>Kurszahl</a:t>
            </a:r>
            <a:r>
              <a:rPr lang="de-DE" altLang="de-DE" sz="1400" b="0" dirty="0">
                <a:cs typeface="Times New Roman" pitchFamily="18" charset="0"/>
              </a:rPr>
              <a:t> und sind somit nicht einbringungsfähig!). </a:t>
            </a:r>
          </a:p>
        </p:txBody>
      </p:sp>
      <p:sp>
        <p:nvSpPr>
          <p:cNvPr id="457735" name="Text Box 1031"/>
          <p:cNvSpPr txBox="1">
            <a:spLocks noChangeArrowheads="1"/>
          </p:cNvSpPr>
          <p:nvPr/>
        </p:nvSpPr>
        <p:spPr bwMode="auto">
          <a:xfrm>
            <a:off x="533400" y="3352800"/>
            <a:ext cx="83058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400" b="0" dirty="0">
                <a:cs typeface="Times New Roman" pitchFamily="18" charset="0"/>
              </a:rPr>
              <a:t>Die Schülerinnen und Schüler müssen im Rahmen der EF, Q1 und Q2 durchschnittlich 34 x 45’-Wochenstunden (= 25,5 h) je Halbjahr belegen, </a:t>
            </a:r>
            <a:r>
              <a:rPr lang="de-DE" altLang="de-DE" sz="1400" b="0" dirty="0" smtClean="0">
                <a:cs typeface="Times New Roman" pitchFamily="18" charset="0"/>
              </a:rPr>
              <a:t>sollen </a:t>
            </a:r>
            <a:r>
              <a:rPr lang="de-DE" altLang="de-DE" sz="1400" b="0" dirty="0">
                <a:cs typeface="Times New Roman" pitchFamily="18" charset="0"/>
              </a:rPr>
              <a:t>bezogen auf die gesamte Oberstufe jedoch die Gesamtsumme von 104 x 45’-Jahreswochenstunden (= 78 x 60’) nicht überschreiten.</a:t>
            </a:r>
            <a:endParaRPr lang="de-DE" altLang="de-DE" dirty="0"/>
          </a:p>
        </p:txBody>
      </p:sp>
      <p:sp>
        <p:nvSpPr>
          <p:cNvPr id="457736" name="Text Box 1032"/>
          <p:cNvSpPr txBox="1">
            <a:spLocks noChangeArrowheads="1"/>
          </p:cNvSpPr>
          <p:nvPr/>
        </p:nvSpPr>
        <p:spPr bwMode="auto">
          <a:xfrm>
            <a:off x="533400" y="4022725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000">
                <a:cs typeface="Times New Roman" pitchFamily="18" charset="0"/>
              </a:rPr>
              <a:t>Organisatorische Vorgaben:</a:t>
            </a:r>
            <a:endParaRPr lang="de-DE" altLang="de-DE"/>
          </a:p>
        </p:txBody>
      </p:sp>
      <p:sp>
        <p:nvSpPr>
          <p:cNvPr id="457737" name="Text Box 1033"/>
          <p:cNvSpPr txBox="1">
            <a:spLocks noChangeArrowheads="1"/>
          </p:cNvSpPr>
          <p:nvPr/>
        </p:nvSpPr>
        <p:spPr bwMode="auto">
          <a:xfrm>
            <a:off x="533400" y="4343400"/>
            <a:ext cx="853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1600" indent="-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de-DE" altLang="de-DE" sz="1400" dirty="0">
                <a:solidFill>
                  <a:srgbClr val="000000"/>
                </a:solidFill>
                <a:cs typeface="Times New Roman" pitchFamily="18" charset="0"/>
              </a:rPr>
              <a:t>in der Qualifikationsphase können nicht 2 GK aus den Gesellschaftswissenschaften (GE, SW, PA oder EK) parallel belegt werden; nur möglich bei Wahl von LK GE, o</a:t>
            </a:r>
            <a:r>
              <a:rPr lang="de-DE" altLang="de-DE" sz="1400" dirty="0" smtClean="0">
                <a:solidFill>
                  <a:srgbClr val="000000"/>
                </a:solidFill>
                <a:cs typeface="Times New Roman" pitchFamily="18" charset="0"/>
              </a:rPr>
              <a:t>. LK </a:t>
            </a:r>
            <a:r>
              <a:rPr lang="de-DE" altLang="de-DE" sz="1400" dirty="0">
                <a:solidFill>
                  <a:srgbClr val="000000"/>
                </a:solidFill>
                <a:cs typeface="Times New Roman" pitchFamily="18" charset="0"/>
              </a:rPr>
              <a:t>PA + GK aus GE, SW o. PA.</a:t>
            </a:r>
            <a:endParaRPr lang="de-DE" altLang="de-DE" sz="4000" dirty="0">
              <a:solidFill>
                <a:srgbClr val="000000"/>
              </a:solidFill>
            </a:endParaRPr>
          </a:p>
        </p:txBody>
      </p:sp>
      <p:sp>
        <p:nvSpPr>
          <p:cNvPr id="457738" name="Text Box 1034"/>
          <p:cNvSpPr txBox="1">
            <a:spLocks noChangeArrowheads="1"/>
          </p:cNvSpPr>
          <p:nvPr/>
        </p:nvSpPr>
        <p:spPr bwMode="auto">
          <a:xfrm>
            <a:off x="533400" y="4800600"/>
            <a:ext cx="8534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1600" indent="-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-"/>
            </a:pPr>
            <a:r>
              <a:rPr lang="de-DE" altLang="de-DE" sz="1400" dirty="0">
                <a:solidFill>
                  <a:srgbClr val="000000"/>
                </a:solidFill>
                <a:cs typeface="Times New Roman" pitchFamily="18" charset="0"/>
              </a:rPr>
              <a:t>bei Belegung von GK PA in Q1 </a:t>
            </a:r>
            <a:r>
              <a:rPr lang="de-DE" altLang="de-DE" sz="1400" dirty="0" smtClean="0">
                <a:solidFill>
                  <a:srgbClr val="000000"/>
                </a:solidFill>
                <a:cs typeface="Times New Roman" pitchFamily="18" charset="0"/>
              </a:rPr>
              <a:t>und </a:t>
            </a:r>
            <a:r>
              <a:rPr lang="de-DE" altLang="de-DE" sz="1400" dirty="0">
                <a:solidFill>
                  <a:srgbClr val="000000"/>
                </a:solidFill>
                <a:cs typeface="Times New Roman" pitchFamily="18" charset="0"/>
              </a:rPr>
              <a:t>kein LK GE </a:t>
            </a:r>
            <a:r>
              <a:rPr lang="de-DE" altLang="de-DE" sz="1400" dirty="0" smtClean="0">
                <a:solidFill>
                  <a:srgbClr val="000000"/>
                </a:solidFill>
                <a:cs typeface="Times New Roman" pitchFamily="18" charset="0"/>
              </a:rPr>
              <a:t>müssen </a:t>
            </a:r>
            <a:r>
              <a:rPr lang="de-DE" altLang="de-DE" sz="1400" dirty="0">
                <a:solidFill>
                  <a:srgbClr val="000000"/>
                </a:solidFill>
                <a:cs typeface="Times New Roman" pitchFamily="18" charset="0"/>
              </a:rPr>
              <a:t>in Q2 </a:t>
            </a:r>
            <a:r>
              <a:rPr lang="de-DE" altLang="de-DE" sz="14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altLang="de-DE" sz="1400" dirty="0">
                <a:solidFill>
                  <a:srgbClr val="000000"/>
                </a:solidFill>
                <a:cs typeface="Times New Roman" pitchFamily="18" charset="0"/>
              </a:rPr>
              <a:t>SZ + GZ zusätzlich belegt werden.</a:t>
            </a:r>
            <a:endParaRPr lang="de-DE" altLang="de-DE" sz="4000" dirty="0">
              <a:solidFill>
                <a:srgbClr val="000000"/>
              </a:solidFill>
            </a:endParaRPr>
          </a:p>
        </p:txBody>
      </p:sp>
      <p:sp>
        <p:nvSpPr>
          <p:cNvPr id="457739" name="Text Box 1035"/>
          <p:cNvSpPr txBox="1">
            <a:spLocks noChangeArrowheads="1"/>
          </p:cNvSpPr>
          <p:nvPr/>
        </p:nvSpPr>
        <p:spPr bwMode="auto">
          <a:xfrm>
            <a:off x="533400" y="5213350"/>
            <a:ext cx="85344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1600" indent="-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-"/>
            </a:pPr>
            <a:r>
              <a:rPr lang="de-DE" altLang="de-DE" sz="1400" dirty="0">
                <a:solidFill>
                  <a:srgbClr val="000000"/>
                </a:solidFill>
                <a:cs typeface="Times New Roman" pitchFamily="18" charset="0"/>
              </a:rPr>
              <a:t>bei Pflichtbelegung GZ + SZ in Q2 </a:t>
            </a:r>
            <a:r>
              <a:rPr lang="de-DE" altLang="de-DE" sz="14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altLang="de-DE" sz="1400" dirty="0">
                <a:solidFill>
                  <a:srgbClr val="000000"/>
                </a:solidFill>
                <a:cs typeface="Times New Roman" pitchFamily="18" charset="0"/>
              </a:rPr>
              <a:t>können nicht beide Blöcke GK KU / MU u./o. GK </a:t>
            </a:r>
            <a:r>
              <a:rPr lang="de-DE" altLang="de-DE" sz="1400" dirty="0" err="1">
                <a:solidFill>
                  <a:srgbClr val="000000"/>
                </a:solidFill>
                <a:cs typeface="Times New Roman" pitchFamily="18" charset="0"/>
              </a:rPr>
              <a:t>Rel</a:t>
            </a:r>
            <a:r>
              <a:rPr lang="de-DE" altLang="de-DE" sz="1400" dirty="0">
                <a:solidFill>
                  <a:srgbClr val="000000"/>
                </a:solidFill>
                <a:cs typeface="Times New Roman" pitchFamily="18" charset="0"/>
              </a:rPr>
              <a:t> in Q2 </a:t>
            </a:r>
            <a:r>
              <a:rPr lang="de-DE" altLang="de-DE" sz="14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altLang="de-DE" sz="1400" dirty="0">
                <a:solidFill>
                  <a:srgbClr val="000000"/>
                </a:solidFill>
                <a:cs typeface="Times New Roman" pitchFamily="18" charset="0"/>
              </a:rPr>
              <a:t>fortgeführt werden (Ende der Belegpflicht nach </a:t>
            </a:r>
            <a:r>
              <a:rPr lang="de-DE" altLang="de-DE" sz="1400" dirty="0" smtClean="0">
                <a:solidFill>
                  <a:srgbClr val="000000"/>
                </a:solidFill>
                <a:cs typeface="Times New Roman" pitchFamily="18" charset="0"/>
              </a:rPr>
              <a:t>Q1!); </a:t>
            </a:r>
            <a:r>
              <a:rPr lang="de-DE" altLang="de-DE" sz="1400" dirty="0">
                <a:solidFill>
                  <a:srgbClr val="000000"/>
                </a:solidFill>
                <a:cs typeface="Times New Roman" pitchFamily="18" charset="0"/>
              </a:rPr>
              <a:t>ein Fach aus KU / MU + </a:t>
            </a:r>
            <a:r>
              <a:rPr lang="de-DE" altLang="de-DE" sz="1400" dirty="0" err="1">
                <a:solidFill>
                  <a:srgbClr val="000000"/>
                </a:solidFill>
                <a:cs typeface="Times New Roman" pitchFamily="18" charset="0"/>
              </a:rPr>
              <a:t>Rel</a:t>
            </a:r>
            <a:r>
              <a:rPr lang="de-DE" altLang="de-DE" sz="1400" dirty="0">
                <a:solidFill>
                  <a:srgbClr val="000000"/>
                </a:solidFill>
                <a:cs typeface="Times New Roman" pitchFamily="18" charset="0"/>
              </a:rPr>
              <a:t> muss abgewählt werden. (Achtung bei LFB!!)</a:t>
            </a:r>
            <a:endParaRPr lang="de-DE" altLang="de-DE" sz="4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5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5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57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57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57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57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57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0" grpId="0" autoUpdateAnimBg="0"/>
      <p:bldP spid="457733" grpId="0" autoUpdateAnimBg="0"/>
      <p:bldP spid="457734" grpId="0" autoUpdateAnimBg="0"/>
      <p:bldP spid="457735" grpId="0" autoUpdateAnimBg="0"/>
      <p:bldP spid="457736" grpId="0" autoUpdateAnimBg="0"/>
      <p:bldP spid="457737" grpId="0" autoUpdateAnimBg="0"/>
      <p:bldP spid="457738" grpId="0" autoUpdateAnimBg="0"/>
      <p:bldP spid="457739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5" name="Picture 9" descr="N:\EGG Sek II\Powerpointpräsentation Sek II\ppp APO-GOSt 2011\IMG_06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27200"/>
            <a:ext cx="7467600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778" name="WordArt 2"/>
          <p:cNvSpPr>
            <a:spLocks noChangeArrowheads="1" noChangeShapeType="1" noTextEdit="1"/>
          </p:cNvSpPr>
          <p:nvPr/>
        </p:nvSpPr>
        <p:spPr bwMode="auto">
          <a:xfrm rot="-322614">
            <a:off x="422275" y="3886200"/>
            <a:ext cx="8353425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6000" kern="10" spc="-30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322614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Noch Fragen?</a:t>
            </a:r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4876800" y="5638800"/>
            <a:ext cx="3657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  <a:latin typeface="Arial" charset="0"/>
              </a:rPr>
              <a:t>0209 / 98303-0</a:t>
            </a:r>
          </a:p>
        </p:txBody>
      </p:sp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0" y="19050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9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 animBg="1"/>
      <p:bldP spid="203783" grpId="0" autoUpdateAnimBg="0"/>
      <p:bldP spid="20378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7848600" cy="685800"/>
          </a:xfrm>
        </p:spPr>
        <p:txBody>
          <a:bodyPr/>
          <a:lstStyle/>
          <a:p>
            <a:r>
              <a:rPr lang="de-DE" altLang="de-DE" sz="2800" b="1"/>
              <a:t>Aufgabenfelder und Fächer an der EGG</a:t>
            </a:r>
          </a:p>
        </p:txBody>
      </p:sp>
      <p:sp>
        <p:nvSpPr>
          <p:cNvPr id="331782" name="Text Box 6"/>
          <p:cNvSpPr txBox="1">
            <a:spLocks noChangeArrowheads="1"/>
          </p:cNvSpPr>
          <p:nvPr/>
        </p:nvSpPr>
        <p:spPr bwMode="auto">
          <a:xfrm>
            <a:off x="304800" y="1981200"/>
            <a:ext cx="8305800" cy="2031325"/>
          </a:xfrm>
          <a:prstGeom prst="rect">
            <a:avLst/>
          </a:prstGeom>
          <a:solidFill>
            <a:srgbClr val="FF4F4F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de-DE" altLang="de-DE" sz="2400" dirty="0">
                <a:solidFill>
                  <a:schemeClr val="bg1"/>
                </a:solidFill>
              </a:rPr>
              <a:t>I </a:t>
            </a:r>
            <a:r>
              <a:rPr lang="de-DE" altLang="de-DE" sz="2400" u="sng" dirty="0">
                <a:solidFill>
                  <a:schemeClr val="bg1"/>
                </a:solidFill>
              </a:rPr>
              <a:t>Das sprachlich-literarisch-künstlerische Aufgabenfeld</a:t>
            </a:r>
            <a:endParaRPr lang="de-DE" altLang="de-DE" sz="20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de-DE" altLang="de-DE" sz="2400" dirty="0">
                <a:solidFill>
                  <a:schemeClr val="bg1"/>
                </a:solidFill>
              </a:rPr>
              <a:t>Deutsch	Englisch</a:t>
            </a:r>
            <a:r>
              <a:rPr lang="de-DE" altLang="de-DE" sz="2400" b="0" dirty="0">
                <a:solidFill>
                  <a:schemeClr val="bg1"/>
                </a:solidFill>
              </a:rPr>
              <a:t>       </a:t>
            </a:r>
            <a:r>
              <a:rPr lang="de-DE" altLang="de-DE" sz="2400" dirty="0">
                <a:solidFill>
                  <a:schemeClr val="bg1"/>
                </a:solidFill>
              </a:rPr>
              <a:t>Spanisch </a:t>
            </a:r>
            <a:r>
              <a:rPr lang="de-DE" altLang="de-DE" sz="1200" dirty="0">
                <a:solidFill>
                  <a:schemeClr val="bg1"/>
                </a:solidFill>
              </a:rPr>
              <a:t>(</a:t>
            </a:r>
            <a:r>
              <a:rPr lang="de-DE" altLang="de-DE" sz="1200" dirty="0" smtClean="0">
                <a:solidFill>
                  <a:schemeClr val="bg1"/>
                </a:solidFill>
              </a:rPr>
              <a:t>neu+ab8)</a:t>
            </a:r>
            <a:r>
              <a:rPr lang="de-DE" altLang="de-DE" sz="2400" b="0" dirty="0">
                <a:solidFill>
                  <a:schemeClr val="bg1"/>
                </a:solidFill>
              </a:rPr>
              <a:t>	    </a:t>
            </a:r>
            <a:r>
              <a:rPr lang="de-DE" altLang="de-DE" sz="2400" dirty="0">
                <a:solidFill>
                  <a:schemeClr val="bg1"/>
                </a:solidFill>
              </a:rPr>
              <a:t>Musik</a:t>
            </a:r>
            <a:r>
              <a:rPr lang="de-DE" altLang="de-DE" sz="2400" b="0" dirty="0">
                <a:solidFill>
                  <a:schemeClr val="bg1"/>
                </a:solidFill>
              </a:rPr>
              <a:t>	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de-DE" altLang="de-DE" sz="2400" dirty="0">
                <a:solidFill>
                  <a:schemeClr val="bg1"/>
                </a:solidFill>
              </a:rPr>
              <a:t>Latein</a:t>
            </a:r>
            <a:r>
              <a:rPr lang="de-DE" altLang="de-DE" sz="2400" b="0" dirty="0">
                <a:solidFill>
                  <a:schemeClr val="bg1"/>
                </a:solidFill>
              </a:rPr>
              <a:t> </a:t>
            </a:r>
            <a:r>
              <a:rPr lang="de-DE" altLang="de-DE" sz="1400" b="0" dirty="0">
                <a:solidFill>
                  <a:schemeClr val="bg1"/>
                </a:solidFill>
              </a:rPr>
              <a:t>(bis </a:t>
            </a:r>
            <a:r>
              <a:rPr lang="de-DE" altLang="de-DE" sz="1400" b="0" dirty="0" smtClean="0">
                <a:solidFill>
                  <a:schemeClr val="bg1"/>
                </a:solidFill>
              </a:rPr>
              <a:t>EF.2)</a:t>
            </a:r>
            <a:r>
              <a:rPr lang="de-DE" altLang="de-DE" sz="2400" b="0" dirty="0" smtClean="0">
                <a:solidFill>
                  <a:schemeClr val="bg1"/>
                </a:solidFill>
              </a:rPr>
              <a:t> </a:t>
            </a:r>
            <a:r>
              <a:rPr lang="de-DE" altLang="de-DE" sz="2400" b="0" dirty="0">
                <a:solidFill>
                  <a:schemeClr val="bg1"/>
                </a:solidFill>
              </a:rPr>
              <a:t>	</a:t>
            </a:r>
            <a:r>
              <a:rPr lang="de-DE" altLang="de-DE" sz="2400" dirty="0">
                <a:solidFill>
                  <a:schemeClr val="bg1"/>
                </a:solidFill>
              </a:rPr>
              <a:t>Französisch</a:t>
            </a:r>
            <a:r>
              <a:rPr lang="de-DE" altLang="de-DE" sz="2400" b="0" dirty="0">
                <a:solidFill>
                  <a:schemeClr val="bg1"/>
                </a:solidFill>
              </a:rPr>
              <a:t> </a:t>
            </a:r>
            <a:r>
              <a:rPr lang="de-DE" altLang="de-DE" sz="1200" dirty="0" smtClean="0">
                <a:solidFill>
                  <a:schemeClr val="bg1"/>
                </a:solidFill>
              </a:rPr>
              <a:t>(</a:t>
            </a:r>
            <a:r>
              <a:rPr lang="de-DE" altLang="de-DE" sz="1200" dirty="0" err="1" smtClean="0">
                <a:solidFill>
                  <a:schemeClr val="bg1"/>
                </a:solidFill>
              </a:rPr>
              <a:t>fortgef</a:t>
            </a:r>
            <a:r>
              <a:rPr lang="de-DE" altLang="de-DE" sz="1200" dirty="0">
                <a:solidFill>
                  <a:schemeClr val="bg1"/>
                </a:solidFill>
              </a:rPr>
              <a:t>.)</a:t>
            </a:r>
            <a:r>
              <a:rPr lang="de-DE" altLang="de-DE" sz="2400" b="0" dirty="0">
                <a:solidFill>
                  <a:schemeClr val="bg1"/>
                </a:solidFill>
              </a:rPr>
              <a:t>      	    </a:t>
            </a:r>
            <a:r>
              <a:rPr lang="de-DE" altLang="de-DE" sz="2400" b="0" dirty="0" smtClean="0">
                <a:solidFill>
                  <a:schemeClr val="bg1"/>
                </a:solidFill>
              </a:rPr>
              <a:t>	    </a:t>
            </a:r>
            <a:r>
              <a:rPr lang="de-DE" altLang="de-DE" sz="2400" dirty="0" smtClean="0">
                <a:solidFill>
                  <a:schemeClr val="bg1"/>
                </a:solidFill>
              </a:rPr>
              <a:t>Kunst</a:t>
            </a:r>
            <a:r>
              <a:rPr lang="de-DE" altLang="de-DE" sz="2400" b="0" dirty="0" smtClean="0">
                <a:solidFill>
                  <a:schemeClr val="bg1"/>
                </a:solidFill>
              </a:rPr>
              <a:t>       </a:t>
            </a:r>
            <a:r>
              <a:rPr lang="de-DE" altLang="de-DE" sz="2000" b="0" dirty="0" smtClean="0">
                <a:solidFill>
                  <a:schemeClr val="bg1"/>
                </a:solidFill>
              </a:rPr>
              <a:t> </a:t>
            </a:r>
            <a:endParaRPr lang="de-DE" altLang="de-DE" sz="2000" b="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de-DE" altLang="de-DE" sz="2000" b="0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331783" name="Text Box 7"/>
          <p:cNvSpPr txBox="1">
            <a:spLocks noChangeArrowheads="1"/>
          </p:cNvSpPr>
          <p:nvPr/>
        </p:nvSpPr>
        <p:spPr bwMode="auto">
          <a:xfrm>
            <a:off x="304800" y="3581400"/>
            <a:ext cx="8305800" cy="1565275"/>
          </a:xfrm>
          <a:prstGeom prst="rect">
            <a:avLst/>
          </a:prstGeom>
          <a:solidFill>
            <a:srgbClr val="54D454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de-DE" altLang="de-DE" sz="2400" dirty="0">
                <a:solidFill>
                  <a:schemeClr val="bg1"/>
                </a:solidFill>
              </a:rPr>
              <a:t>II  </a:t>
            </a:r>
            <a:r>
              <a:rPr lang="de-DE" altLang="de-DE" sz="2400" u="sng" dirty="0">
                <a:solidFill>
                  <a:schemeClr val="bg1"/>
                </a:solidFill>
              </a:rPr>
              <a:t>Das gesellschaftswissenschaftliche Aufgabenfeld</a:t>
            </a:r>
            <a:endParaRPr lang="de-DE" altLang="de-DE" sz="20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de-DE" altLang="de-DE" sz="2400" dirty="0">
                <a:solidFill>
                  <a:schemeClr val="bg1"/>
                </a:solidFill>
              </a:rPr>
              <a:t>Geschichte	Erziehungswissenschaft	</a:t>
            </a:r>
            <a:endParaRPr lang="de-DE" altLang="de-DE" sz="2400" b="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de-DE" altLang="de-DE" sz="2400" dirty="0">
                <a:solidFill>
                  <a:schemeClr val="bg1"/>
                </a:solidFill>
              </a:rPr>
              <a:t>Sozialwissenschaften		</a:t>
            </a:r>
          </a:p>
        </p:txBody>
      </p:sp>
      <p:sp>
        <p:nvSpPr>
          <p:cNvPr id="331786" name="Rectangle 10"/>
          <p:cNvSpPr>
            <a:spLocks noChangeArrowheads="1"/>
          </p:cNvSpPr>
          <p:nvPr/>
        </p:nvSpPr>
        <p:spPr bwMode="auto">
          <a:xfrm>
            <a:off x="304800" y="5105400"/>
            <a:ext cx="8305800" cy="1565275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altLang="de-DE" sz="2400" dirty="0">
                <a:solidFill>
                  <a:schemeClr val="tx1"/>
                </a:solidFill>
              </a:rPr>
              <a:t>III  </a:t>
            </a:r>
            <a:r>
              <a:rPr lang="de-DE" altLang="de-DE" sz="2400" u="sng" dirty="0">
                <a:solidFill>
                  <a:schemeClr val="tx1"/>
                </a:solidFill>
              </a:rPr>
              <a:t>Das math. -naturwissenschaftlich-techn.  Aufgabenfeld</a:t>
            </a:r>
            <a:endParaRPr lang="de-DE" altLang="de-DE" sz="2000" u="sng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de-DE" altLang="de-DE" sz="2400" dirty="0">
                <a:solidFill>
                  <a:schemeClr val="tx1"/>
                </a:solidFill>
              </a:rPr>
              <a:t>Mathematik 	Biologie 	Chemie</a:t>
            </a:r>
          </a:p>
          <a:p>
            <a:pPr>
              <a:buFont typeface="Wingdings" pitchFamily="2" charset="2"/>
              <a:buNone/>
            </a:pPr>
            <a:r>
              <a:rPr lang="de-DE" altLang="de-DE" sz="2400" dirty="0">
                <a:solidFill>
                  <a:schemeClr val="tx1"/>
                </a:solidFill>
              </a:rPr>
              <a:t> 		Physik       Informatik</a:t>
            </a:r>
            <a:endParaRPr lang="de-DE" altLang="de-DE" sz="24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de-DE" altLang="de-DE" sz="2400" dirty="0">
              <a:solidFill>
                <a:schemeClr val="bg1"/>
              </a:solidFill>
            </a:endParaRPr>
          </a:p>
        </p:txBody>
      </p:sp>
      <p:sp>
        <p:nvSpPr>
          <p:cNvPr id="331788" name="AutoShape 12"/>
          <p:cNvSpPr>
            <a:spLocks noChangeArrowheads="1"/>
          </p:cNvSpPr>
          <p:nvPr/>
        </p:nvSpPr>
        <p:spPr bwMode="auto">
          <a:xfrm>
            <a:off x="5334000" y="4495800"/>
            <a:ext cx="3810000" cy="2209800"/>
          </a:xfrm>
          <a:prstGeom prst="cloudCallout">
            <a:avLst>
              <a:gd name="adj1" fmla="val -66875"/>
              <a:gd name="adj2" fmla="val 52227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28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31789" name="Text Box 13"/>
          <p:cNvSpPr txBox="1">
            <a:spLocks noChangeArrowheads="1"/>
          </p:cNvSpPr>
          <p:nvPr/>
        </p:nvSpPr>
        <p:spPr bwMode="auto">
          <a:xfrm>
            <a:off x="5724128" y="5000535"/>
            <a:ext cx="3276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400" dirty="0">
                <a:solidFill>
                  <a:schemeClr val="bg1"/>
                </a:solidFill>
                <a:latin typeface="Arial" charset="0"/>
              </a:rPr>
              <a:t>Sport und Religion gehören keinem </a:t>
            </a:r>
            <a:r>
              <a:rPr lang="de-DE" altLang="de-DE" sz="24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de-DE" altLang="de-DE" sz="2400" dirty="0" smtClean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2400" dirty="0" smtClean="0">
                <a:solidFill>
                  <a:schemeClr val="bg1"/>
                </a:solidFill>
                <a:latin typeface="Arial" charset="0"/>
              </a:rPr>
              <a:t>Aufgabenfeld an</a:t>
            </a:r>
            <a:endParaRPr lang="de-DE" altLang="de-DE" sz="2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213304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8" grpId="0" autoUpdateAnimBg="0"/>
      <p:bldP spid="331782" grpId="0" animBg="1" autoUpdateAnimBg="0"/>
      <p:bldP spid="331783" grpId="0" animBg="1" autoUpdateAnimBg="0"/>
      <p:bldP spid="331786" grpId="0" animBg="1" autoUpdateAnimBg="0"/>
      <p:bldP spid="331788" grpId="0" animBg="1" autoUpdateAnimBg="0"/>
      <p:bldP spid="33178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979488"/>
            <a:ext cx="8839200" cy="544512"/>
          </a:xfrm>
          <a:noFill/>
          <a:ln/>
        </p:spPr>
        <p:txBody>
          <a:bodyPr lIns="0" tIns="144000" rIns="0" bIns="0" anchor="t"/>
          <a:lstStyle/>
          <a:p>
            <a:r>
              <a:rPr lang="de-DE" altLang="de-DE" sz="2400" b="1" dirty="0"/>
              <a:t>Ausgestaltung des erhöhten Wochenstundenrahmens </a:t>
            </a:r>
            <a:endParaRPr lang="de-DE" altLang="de-DE" sz="1800" dirty="0"/>
          </a:p>
        </p:txBody>
      </p:sp>
      <p:sp>
        <p:nvSpPr>
          <p:cNvPr id="432131" name="Oval 1027"/>
          <p:cNvSpPr>
            <a:spLocks noChangeArrowheads="1"/>
          </p:cNvSpPr>
          <p:nvPr/>
        </p:nvSpPr>
        <p:spPr bwMode="auto">
          <a:xfrm>
            <a:off x="331788" y="3606800"/>
            <a:ext cx="2665412" cy="1150938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de-DE" altLang="de-DE" sz="1800">
                <a:solidFill>
                  <a:schemeClr val="bg1"/>
                </a:solidFill>
                <a:latin typeface="Arial" charset="0"/>
              </a:rPr>
              <a:t>10 Kurse</a:t>
            </a:r>
          </a:p>
        </p:txBody>
      </p:sp>
      <p:sp>
        <p:nvSpPr>
          <p:cNvPr id="432132" name="Rectangle 1028"/>
          <p:cNvSpPr>
            <a:spLocks noChangeArrowheads="1"/>
          </p:cNvSpPr>
          <p:nvPr/>
        </p:nvSpPr>
        <p:spPr bwMode="auto">
          <a:xfrm>
            <a:off x="4716463" y="3665538"/>
            <a:ext cx="4176712" cy="93662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/>
            <a:r>
              <a:rPr lang="de-DE" altLang="de-DE" sz="1800">
                <a:solidFill>
                  <a:schemeClr val="bg1"/>
                </a:solidFill>
                <a:latin typeface="Arial" charset="0"/>
              </a:rPr>
              <a:t>-  11. Wahlkurs  </a:t>
            </a:r>
            <a:r>
              <a:rPr lang="de-DE" altLang="de-DE" sz="1800" u="sng">
                <a:solidFill>
                  <a:schemeClr val="bg1"/>
                </a:solidFill>
                <a:latin typeface="Arial" charset="0"/>
              </a:rPr>
              <a:t>oder</a:t>
            </a:r>
          </a:p>
          <a:p>
            <a:pPr eaLnBrk="1" hangingPunct="1"/>
            <a:r>
              <a:rPr lang="de-DE" altLang="de-DE" sz="1800">
                <a:solidFill>
                  <a:schemeClr val="bg1"/>
                </a:solidFill>
                <a:latin typeface="Arial" charset="0"/>
              </a:rPr>
              <a:t>-   2 Vertiefungsfächer </a:t>
            </a:r>
            <a:r>
              <a:rPr lang="de-DE" altLang="de-DE" sz="1800" u="sng">
                <a:solidFill>
                  <a:schemeClr val="bg1"/>
                </a:solidFill>
                <a:latin typeface="Arial" charset="0"/>
              </a:rPr>
              <a:t>oder</a:t>
            </a:r>
          </a:p>
          <a:p>
            <a:pPr eaLnBrk="1" hangingPunct="1"/>
            <a:r>
              <a:rPr lang="de-DE" altLang="de-DE" sz="1800">
                <a:solidFill>
                  <a:schemeClr val="bg1"/>
                </a:solidFill>
                <a:latin typeface="Arial" charset="0"/>
              </a:rPr>
              <a:t>-   11. Wahlkurs plus Vertiefungsfach*</a:t>
            </a:r>
          </a:p>
        </p:txBody>
      </p:sp>
      <p:sp>
        <p:nvSpPr>
          <p:cNvPr id="432133" name="Oval 1029"/>
          <p:cNvSpPr>
            <a:spLocks noChangeArrowheads="1"/>
          </p:cNvSpPr>
          <p:nvPr/>
        </p:nvSpPr>
        <p:spPr bwMode="auto">
          <a:xfrm>
            <a:off x="388938" y="5151438"/>
            <a:ext cx="2665412" cy="1150937"/>
          </a:xfrm>
          <a:prstGeom prst="ellipse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de-DE" altLang="de-DE" sz="1800">
                <a:solidFill>
                  <a:schemeClr val="bg1"/>
                </a:solidFill>
                <a:latin typeface="Arial" charset="0"/>
              </a:rPr>
              <a:t>2 Leistungskurse</a:t>
            </a:r>
          </a:p>
          <a:p>
            <a:pPr algn="ctr" eaLnBrk="1" hangingPunct="1"/>
            <a:r>
              <a:rPr lang="de-DE" altLang="de-DE" sz="1800">
                <a:solidFill>
                  <a:schemeClr val="bg1"/>
                </a:solidFill>
                <a:latin typeface="Arial" charset="0"/>
              </a:rPr>
              <a:t>7 Grundkurse</a:t>
            </a:r>
          </a:p>
        </p:txBody>
      </p:sp>
      <p:sp>
        <p:nvSpPr>
          <p:cNvPr id="432134" name="Rectangle 1030"/>
          <p:cNvSpPr>
            <a:spLocks noChangeArrowheads="1"/>
          </p:cNvSpPr>
          <p:nvPr/>
        </p:nvSpPr>
        <p:spPr bwMode="auto">
          <a:xfrm>
            <a:off x="4706938" y="5343525"/>
            <a:ext cx="4176712" cy="936625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/>
            <a:r>
              <a:rPr lang="de-DE" altLang="de-DE" sz="1800">
                <a:solidFill>
                  <a:schemeClr val="bg1"/>
                </a:solidFill>
                <a:latin typeface="Arial" charset="0"/>
              </a:rPr>
              <a:t>-   8. Grundkurs  </a:t>
            </a:r>
            <a:r>
              <a:rPr lang="de-DE" altLang="de-DE" sz="1800" u="sng">
                <a:solidFill>
                  <a:schemeClr val="bg1"/>
                </a:solidFill>
                <a:latin typeface="Arial" charset="0"/>
              </a:rPr>
              <a:t>oder</a:t>
            </a:r>
          </a:p>
          <a:p>
            <a:pPr eaLnBrk="1" hangingPunct="1"/>
            <a:r>
              <a:rPr lang="de-DE" altLang="de-DE" sz="1800">
                <a:solidFill>
                  <a:schemeClr val="bg1"/>
                </a:solidFill>
                <a:latin typeface="Arial" charset="0"/>
              </a:rPr>
              <a:t>-   Vertiefungsfächer / Projektkurs</a:t>
            </a:r>
          </a:p>
        </p:txBody>
      </p:sp>
      <p:sp>
        <p:nvSpPr>
          <p:cNvPr id="432135" name="Text Box 1031"/>
          <p:cNvSpPr txBox="1">
            <a:spLocks noChangeArrowheads="1"/>
          </p:cNvSpPr>
          <p:nvPr/>
        </p:nvSpPr>
        <p:spPr bwMode="auto">
          <a:xfrm>
            <a:off x="433388" y="3195638"/>
            <a:ext cx="2354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1800" u="sng">
                <a:solidFill>
                  <a:schemeClr val="bg1"/>
                </a:solidFill>
                <a:latin typeface="Arial" charset="0"/>
              </a:rPr>
              <a:t>Einführungsphase</a:t>
            </a:r>
          </a:p>
        </p:txBody>
      </p:sp>
      <p:sp>
        <p:nvSpPr>
          <p:cNvPr id="432136" name="Text Box 1032"/>
          <p:cNvSpPr txBox="1">
            <a:spLocks noChangeArrowheads="1"/>
          </p:cNvSpPr>
          <p:nvPr/>
        </p:nvSpPr>
        <p:spPr bwMode="auto">
          <a:xfrm>
            <a:off x="3241675" y="3897313"/>
            <a:ext cx="979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1800" b="0">
                <a:solidFill>
                  <a:schemeClr val="bg1"/>
                </a:solidFill>
                <a:latin typeface="Arial" charset="0"/>
              </a:rPr>
              <a:t>plus</a:t>
            </a:r>
          </a:p>
        </p:txBody>
      </p:sp>
      <p:sp>
        <p:nvSpPr>
          <p:cNvPr id="432137" name="Text Box 1033"/>
          <p:cNvSpPr txBox="1">
            <a:spLocks noChangeArrowheads="1"/>
          </p:cNvSpPr>
          <p:nvPr/>
        </p:nvSpPr>
        <p:spPr bwMode="auto">
          <a:xfrm>
            <a:off x="473075" y="4759325"/>
            <a:ext cx="258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1800" u="sng">
                <a:solidFill>
                  <a:schemeClr val="bg1"/>
                </a:solidFill>
                <a:latin typeface="Arial" charset="0"/>
              </a:rPr>
              <a:t>Qualifikationsphase</a:t>
            </a:r>
          </a:p>
        </p:txBody>
      </p:sp>
      <p:sp>
        <p:nvSpPr>
          <p:cNvPr id="432138" name="Text Box 1034"/>
          <p:cNvSpPr txBox="1">
            <a:spLocks noChangeArrowheads="1"/>
          </p:cNvSpPr>
          <p:nvPr/>
        </p:nvSpPr>
        <p:spPr bwMode="auto">
          <a:xfrm>
            <a:off x="3244850" y="5487988"/>
            <a:ext cx="979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1800" b="0">
                <a:solidFill>
                  <a:schemeClr val="bg1"/>
                </a:solidFill>
                <a:latin typeface="Arial" charset="0"/>
              </a:rPr>
              <a:t>plus</a:t>
            </a:r>
          </a:p>
        </p:txBody>
      </p:sp>
      <p:sp>
        <p:nvSpPr>
          <p:cNvPr id="432139" name="Text Box 1035"/>
          <p:cNvSpPr txBox="1">
            <a:spLocks noChangeArrowheads="1"/>
          </p:cNvSpPr>
          <p:nvPr/>
        </p:nvSpPr>
        <p:spPr bwMode="auto">
          <a:xfrm>
            <a:off x="533400" y="1981200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000">
                <a:solidFill>
                  <a:schemeClr val="bg1"/>
                </a:solidFill>
                <a:latin typeface="Book Antiqua" pitchFamily="18" charset="0"/>
              </a:rPr>
              <a:t>Neue Elemente</a:t>
            </a:r>
            <a:r>
              <a:rPr lang="de-DE" altLang="de-DE" sz="2000" b="0">
                <a:solidFill>
                  <a:schemeClr val="bg1"/>
                </a:solidFill>
                <a:latin typeface="Book Antiqua" pitchFamily="18" charset="0"/>
              </a:rPr>
              <a:t>: i.d.R.</a:t>
            </a:r>
            <a:r>
              <a:rPr lang="de-DE" altLang="de-DE" sz="2400" b="0">
                <a:solidFill>
                  <a:srgbClr val="3333CC"/>
                </a:solidFill>
                <a:latin typeface="Book Antiqua" pitchFamily="18" charset="0"/>
              </a:rPr>
              <a:t> </a:t>
            </a:r>
            <a:r>
              <a:rPr lang="de-DE" altLang="de-DE" sz="2400" b="0">
                <a:solidFill>
                  <a:srgbClr val="0000CC"/>
                </a:solidFill>
                <a:latin typeface="Book Antiqua" pitchFamily="18" charset="0"/>
              </a:rPr>
              <a:t>2-std. Vertiefungsfächer</a:t>
            </a:r>
            <a:r>
              <a:rPr lang="de-DE" altLang="de-DE" sz="2400">
                <a:solidFill>
                  <a:srgbClr val="3333CC"/>
                </a:solidFill>
                <a:latin typeface="Book Antiqua" pitchFamily="18" charset="0"/>
              </a:rPr>
              <a:t> </a:t>
            </a:r>
            <a:r>
              <a:rPr lang="de-DE" altLang="de-DE" sz="2000" b="0">
                <a:solidFill>
                  <a:schemeClr val="bg1"/>
                </a:solidFill>
                <a:latin typeface="Book Antiqua" pitchFamily="18" charset="0"/>
              </a:rPr>
              <a:t>im Kernfachbereich</a:t>
            </a:r>
            <a:r>
              <a:rPr lang="de-DE" altLang="de-DE" sz="2400" b="0">
                <a:solidFill>
                  <a:schemeClr val="bg1"/>
                </a:solidFill>
                <a:latin typeface="Book Antiqua" pitchFamily="18" charset="0"/>
              </a:rPr>
              <a:t>  </a:t>
            </a:r>
            <a:br>
              <a:rPr lang="de-DE" altLang="de-DE" sz="2400" b="0">
                <a:solidFill>
                  <a:schemeClr val="bg1"/>
                </a:solidFill>
                <a:latin typeface="Book Antiqua" pitchFamily="18" charset="0"/>
              </a:rPr>
            </a:br>
            <a:r>
              <a:rPr lang="de-DE" altLang="de-DE" sz="2000" b="0">
                <a:solidFill>
                  <a:schemeClr val="bg1"/>
                </a:solidFill>
                <a:latin typeface="Book Antiqua" pitchFamily="18" charset="0"/>
              </a:rPr>
              <a:t>sowie</a:t>
            </a:r>
            <a:r>
              <a:rPr lang="de-DE" altLang="de-DE" sz="2400" b="0">
                <a:solidFill>
                  <a:srgbClr val="3333CC"/>
                </a:solidFill>
                <a:latin typeface="Book Antiqua" pitchFamily="18" charset="0"/>
              </a:rPr>
              <a:t> </a:t>
            </a:r>
            <a:r>
              <a:rPr lang="de-DE" altLang="de-DE" sz="2400" b="0">
                <a:solidFill>
                  <a:srgbClr val="FF3300"/>
                </a:solidFill>
                <a:latin typeface="Book Antiqua" pitchFamily="18" charset="0"/>
              </a:rPr>
              <a:t>2.-std. Projektkurse</a:t>
            </a:r>
          </a:p>
        </p:txBody>
      </p:sp>
      <p:sp>
        <p:nvSpPr>
          <p:cNvPr id="432140" name="Text Box 1036"/>
          <p:cNvSpPr txBox="1">
            <a:spLocks noChangeArrowheads="1"/>
          </p:cNvSpPr>
          <p:nvPr/>
        </p:nvSpPr>
        <p:spPr bwMode="auto">
          <a:xfrm>
            <a:off x="457200" y="2682875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000">
                <a:solidFill>
                  <a:schemeClr val="bg1"/>
                </a:solidFill>
                <a:latin typeface="Book Antiqua" pitchFamily="18" charset="0"/>
              </a:rPr>
              <a:t>Stundenzahl je Jahrgangsstufe: durchschnittlich</a:t>
            </a:r>
            <a:r>
              <a:rPr lang="de-DE" altLang="de-DE" sz="2400">
                <a:solidFill>
                  <a:srgbClr val="3333CC"/>
                </a:solidFill>
                <a:latin typeface="Book Antiqua" pitchFamily="18" charset="0"/>
              </a:rPr>
              <a:t> </a:t>
            </a:r>
            <a:r>
              <a:rPr lang="de-DE" altLang="de-DE" sz="2400">
                <a:solidFill>
                  <a:srgbClr val="336600"/>
                </a:solidFill>
                <a:latin typeface="Book Antiqua" pitchFamily="18" charset="0"/>
              </a:rPr>
              <a:t>34 WStd</a:t>
            </a:r>
            <a:r>
              <a:rPr lang="de-DE" altLang="de-DE" sz="2400">
                <a:solidFill>
                  <a:srgbClr val="3333CC"/>
                </a:solidFill>
                <a:latin typeface="Book Antiqua" pitchFamily="18" charset="0"/>
              </a:rPr>
              <a:t>.</a:t>
            </a:r>
          </a:p>
        </p:txBody>
      </p:sp>
      <p:sp>
        <p:nvSpPr>
          <p:cNvPr id="432141" name="Text Box 1037"/>
          <p:cNvSpPr txBox="1">
            <a:spLocks noChangeArrowheads="1"/>
          </p:cNvSpPr>
          <p:nvPr/>
        </p:nvSpPr>
        <p:spPr bwMode="auto">
          <a:xfrm>
            <a:off x="4724400" y="4572000"/>
            <a:ext cx="4191000" cy="2746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/>
              <a:t>* An der EGG i.d.R. 11 Kurse + VF Mathematik</a:t>
            </a:r>
          </a:p>
        </p:txBody>
      </p:sp>
    </p:spTree>
    <p:extLst>
      <p:ext uri="{BB962C8B-B14F-4D97-AF65-F5344CB8AC3E}">
        <p14:creationId xmlns:p14="http://schemas.microsoft.com/office/powerpoint/2010/main" val="15816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32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32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3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3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3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3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2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2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3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3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3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3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0" grpId="0" autoUpdateAnimBg="0"/>
      <p:bldP spid="432131" grpId="0" animBg="1" autoUpdateAnimBg="0"/>
      <p:bldP spid="432132" grpId="0" animBg="1" autoUpdateAnimBg="0"/>
      <p:bldP spid="432133" grpId="0" animBg="1" autoUpdateAnimBg="0"/>
      <p:bldP spid="432134" grpId="0" animBg="1" autoUpdateAnimBg="0"/>
      <p:bldP spid="432135" grpId="0" autoUpdateAnimBg="0"/>
      <p:bldP spid="432136" grpId="0" autoUpdateAnimBg="0"/>
      <p:bldP spid="432137" grpId="0" autoUpdateAnimBg="0"/>
      <p:bldP spid="432138" grpId="0" autoUpdateAnimBg="0"/>
      <p:bldP spid="432139" grpId="0" autoUpdateAnimBg="0"/>
      <p:bldP spid="432140" grpId="0" autoUpdateAnimBg="0"/>
      <p:bldP spid="432141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b="1" dirty="0" smtClean="0"/>
              <a:t>Vertiefungskurse</a:t>
            </a:r>
            <a:endParaRPr lang="de-DE" altLang="de-DE" sz="2800" b="1" dirty="0"/>
          </a:p>
        </p:txBody>
      </p:sp>
      <p:sp>
        <p:nvSpPr>
          <p:cNvPr id="415750" name="Rectangle 1030"/>
          <p:cNvSpPr>
            <a:spLocks noChangeArrowheads="1"/>
          </p:cNvSpPr>
          <p:nvPr/>
        </p:nvSpPr>
        <p:spPr bwMode="auto">
          <a:xfrm>
            <a:off x="457200" y="1752600"/>
            <a:ext cx="8534400" cy="6096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5621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4pPr>
            <a:lvl5pPr marL="1981200" indent="-228600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de-DE" altLang="de-DE" sz="2800" b="0" dirty="0"/>
              <a:t>2-stündige </a:t>
            </a:r>
            <a:r>
              <a:rPr lang="de-DE" altLang="de-DE" sz="2800" b="0" dirty="0" smtClean="0"/>
              <a:t>Vertiefungskurse </a:t>
            </a:r>
            <a:r>
              <a:rPr lang="de-DE" altLang="de-DE" sz="2800" b="0" dirty="0"/>
              <a:t>im Kernfachbereich</a:t>
            </a:r>
          </a:p>
        </p:txBody>
      </p:sp>
      <p:sp>
        <p:nvSpPr>
          <p:cNvPr id="415751" name="Text Box 1031"/>
          <p:cNvSpPr txBox="1">
            <a:spLocks noChangeArrowheads="1"/>
          </p:cNvSpPr>
          <p:nvPr/>
        </p:nvSpPr>
        <p:spPr bwMode="auto">
          <a:xfrm>
            <a:off x="457200" y="2438400"/>
            <a:ext cx="601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 zweistündige Halbjahreskurse</a:t>
            </a:r>
          </a:p>
        </p:txBody>
      </p:sp>
      <p:sp>
        <p:nvSpPr>
          <p:cNvPr id="415761" name="Text Box 1041"/>
          <p:cNvSpPr txBox="1">
            <a:spLocks noChangeArrowheads="1"/>
          </p:cNvSpPr>
          <p:nvPr/>
        </p:nvSpPr>
        <p:spPr bwMode="auto">
          <a:xfrm>
            <a:off x="457200" y="3733800"/>
            <a:ext cx="8534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 Einführungsphase:   max. 4 Halbjahreskurse können je nach Schullaufbahnplanung </a:t>
            </a:r>
            <a:br>
              <a:rPr lang="de-DE" altLang="de-DE" sz="160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                                      belegt werden; </a:t>
            </a:r>
          </a:p>
        </p:txBody>
      </p:sp>
      <p:sp>
        <p:nvSpPr>
          <p:cNvPr id="415762" name="Text Box 1042"/>
          <p:cNvSpPr txBox="1">
            <a:spLocks noChangeArrowheads="1"/>
          </p:cNvSpPr>
          <p:nvPr/>
        </p:nvSpPr>
        <p:spPr bwMode="auto">
          <a:xfrm>
            <a:off x="609600" y="4191000"/>
            <a:ext cx="838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de-DE" altLang="de-DE" sz="16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altLang="de-DE" sz="1600" dirty="0">
                <a:solidFill>
                  <a:srgbClr val="FF3300"/>
                </a:solidFill>
                <a:latin typeface="Arial" charset="0"/>
              </a:rPr>
              <a:t>an der EGG ist die Belegung des Vertiefungsfaches Mathematik in der EF Pflicht!</a:t>
            </a:r>
          </a:p>
        </p:txBody>
      </p:sp>
      <p:sp>
        <p:nvSpPr>
          <p:cNvPr id="415763" name="Text Box 1043"/>
          <p:cNvSpPr txBox="1">
            <a:spLocks noChangeArrowheads="1"/>
          </p:cNvSpPr>
          <p:nvPr/>
        </p:nvSpPr>
        <p:spPr bwMode="auto">
          <a:xfrm>
            <a:off x="457200" y="4676775"/>
            <a:ext cx="8458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 Qualifikationsphase: max. 2 Halbjahreskurse können je nach Schullaufbahnplanung </a:t>
            </a:r>
            <a:br>
              <a:rPr lang="de-DE" altLang="de-DE" sz="160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                                      belegt werden; </a:t>
            </a:r>
          </a:p>
        </p:txBody>
      </p:sp>
      <p:sp>
        <p:nvSpPr>
          <p:cNvPr id="415764" name="Text Box 1044"/>
          <p:cNvSpPr txBox="1">
            <a:spLocks noChangeArrowheads="1"/>
          </p:cNvSpPr>
          <p:nvPr/>
        </p:nvSpPr>
        <p:spPr bwMode="auto">
          <a:xfrm>
            <a:off x="533400" y="2667000"/>
            <a:ext cx="601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 Leitziel:</a:t>
            </a:r>
          </a:p>
        </p:txBody>
      </p:sp>
      <p:sp>
        <p:nvSpPr>
          <p:cNvPr id="415765" name="Text Box 1045"/>
          <p:cNvSpPr txBox="1">
            <a:spLocks noChangeArrowheads="1"/>
          </p:cNvSpPr>
          <p:nvPr/>
        </p:nvSpPr>
        <p:spPr bwMode="auto">
          <a:xfrm>
            <a:off x="457200" y="5149850"/>
            <a:ext cx="601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 Leistungsbewertung:</a:t>
            </a:r>
          </a:p>
        </p:txBody>
      </p:sp>
      <p:sp>
        <p:nvSpPr>
          <p:cNvPr id="415767" name="Text Box 1047"/>
          <p:cNvSpPr txBox="1">
            <a:spLocks noChangeArrowheads="1"/>
          </p:cNvSpPr>
          <p:nvPr/>
        </p:nvSpPr>
        <p:spPr bwMode="auto">
          <a:xfrm>
            <a:off x="1600200" y="6216650"/>
            <a:ext cx="601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 keine Anrechnung im Rahmen der Gesamtqualifikation</a:t>
            </a:r>
          </a:p>
        </p:txBody>
      </p:sp>
      <p:sp>
        <p:nvSpPr>
          <p:cNvPr id="415768" name="Text Box 1048"/>
          <p:cNvSpPr txBox="1">
            <a:spLocks noChangeArrowheads="1"/>
          </p:cNvSpPr>
          <p:nvPr/>
        </p:nvSpPr>
        <p:spPr bwMode="auto">
          <a:xfrm>
            <a:off x="152400" y="5376863"/>
            <a:ext cx="7696200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de-DE" altLang="de-DE" sz="1600">
                <a:solidFill>
                  <a:srgbClr val="FF3300"/>
                </a:solidFill>
                <a:latin typeface="Arial" charset="0"/>
              </a:rPr>
              <a:t>Teilnahmepflicht,</a:t>
            </a: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 </a:t>
            </a:r>
            <a:br>
              <a:rPr lang="de-DE" altLang="de-DE" sz="160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d.h. unentschuldigte Fehlzeiten werden auf dem Zeugnis vermerkt,</a:t>
            </a:r>
          </a:p>
          <a:p>
            <a:pPr lvl="1">
              <a:spcBef>
                <a:spcPct val="50000"/>
              </a:spcBef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aber ...</a:t>
            </a:r>
          </a:p>
        </p:txBody>
      </p:sp>
      <p:sp>
        <p:nvSpPr>
          <p:cNvPr id="415769" name="Text Box 1049"/>
          <p:cNvSpPr txBox="1">
            <a:spLocks noChangeArrowheads="1"/>
          </p:cNvSpPr>
          <p:nvPr/>
        </p:nvSpPr>
        <p:spPr bwMode="auto">
          <a:xfrm>
            <a:off x="1600200" y="5988050"/>
            <a:ext cx="792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 keine Benotung, sondern qualifizierende Zeugnisbemerkung zur Teilnahme</a:t>
            </a:r>
          </a:p>
        </p:txBody>
      </p:sp>
      <p:sp>
        <p:nvSpPr>
          <p:cNvPr id="415770" name="Text Box 1050"/>
          <p:cNvSpPr txBox="1">
            <a:spLocks noChangeArrowheads="1"/>
          </p:cNvSpPr>
          <p:nvPr/>
        </p:nvSpPr>
        <p:spPr bwMode="auto">
          <a:xfrm>
            <a:off x="609600" y="2940050"/>
            <a:ext cx="8305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Weiterentwicklung und Sicherung erforderlicher Kompetenzen für einen erfolgreichen Durchgang durch die Qualifikationsphase</a:t>
            </a:r>
          </a:p>
        </p:txBody>
      </p:sp>
      <p:sp>
        <p:nvSpPr>
          <p:cNvPr id="415771" name="Text Box 1051"/>
          <p:cNvSpPr txBox="1">
            <a:spLocks noChangeArrowheads="1"/>
          </p:cNvSpPr>
          <p:nvPr/>
        </p:nvSpPr>
        <p:spPr bwMode="auto">
          <a:xfrm>
            <a:off x="609600" y="3429000"/>
            <a:ext cx="830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- „perspektivische“ Förderung</a:t>
            </a:r>
          </a:p>
        </p:txBody>
      </p:sp>
      <p:sp>
        <p:nvSpPr>
          <p:cNvPr id="415772" name="Text Box 1052"/>
          <p:cNvSpPr txBox="1">
            <a:spLocks noChangeArrowheads="1"/>
          </p:cNvSpPr>
          <p:nvPr/>
        </p:nvSpPr>
        <p:spPr bwMode="auto">
          <a:xfrm>
            <a:off x="609600" y="4419600"/>
            <a:ext cx="838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de-DE" altLang="de-DE" sz="1200" dirty="0">
                <a:solidFill>
                  <a:srgbClr val="FF3300"/>
                </a:solidFill>
                <a:latin typeface="Arial" charset="0"/>
              </a:rPr>
              <a:t>(in D, E, BI in </a:t>
            </a:r>
            <a:r>
              <a:rPr lang="de-DE" altLang="de-DE" sz="1200" dirty="0" smtClean="0">
                <a:solidFill>
                  <a:srgbClr val="FF3300"/>
                </a:solidFill>
                <a:latin typeface="Arial" charset="0"/>
              </a:rPr>
              <a:t>EF </a:t>
            </a:r>
            <a:r>
              <a:rPr lang="de-DE" altLang="de-DE" sz="1200" dirty="0">
                <a:solidFill>
                  <a:srgbClr val="FF3300"/>
                </a:solidFill>
                <a:latin typeface="Arial" charset="0"/>
              </a:rPr>
              <a:t>in Fachunterricht integrierte zusätzliche Methodenstunde)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5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15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1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5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15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15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1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15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1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1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15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15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15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6" grpId="0" autoUpdateAnimBg="0"/>
      <p:bldP spid="415750" grpId="0" animBg="1" autoUpdateAnimBg="0"/>
      <p:bldP spid="415751" grpId="0" autoUpdateAnimBg="0"/>
      <p:bldP spid="415761" grpId="0" autoUpdateAnimBg="0"/>
      <p:bldP spid="415762" grpId="0" autoUpdateAnimBg="0"/>
      <p:bldP spid="415763" grpId="0" autoUpdateAnimBg="0"/>
      <p:bldP spid="415764" grpId="0" autoUpdateAnimBg="0"/>
      <p:bldP spid="415765" grpId="0" autoUpdateAnimBg="0"/>
      <p:bldP spid="415767" grpId="0" autoUpdateAnimBg="0"/>
      <p:bldP spid="415768" grpId="0" autoUpdateAnimBg="0"/>
      <p:bldP spid="415769" grpId="0" autoUpdateAnimBg="0"/>
      <p:bldP spid="415770" grpId="0" autoUpdateAnimBg="0"/>
      <p:bldP spid="415771" grpId="0" autoUpdateAnimBg="0"/>
      <p:bldP spid="41577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b="1" dirty="0" smtClean="0"/>
              <a:t>Projektkurse</a:t>
            </a:r>
            <a:endParaRPr lang="de-DE" altLang="de-DE" sz="2800" b="1" dirty="0"/>
          </a:p>
        </p:txBody>
      </p:sp>
      <p:sp>
        <p:nvSpPr>
          <p:cNvPr id="416772" name="Text Box 1028"/>
          <p:cNvSpPr txBox="1">
            <a:spLocks noChangeArrowheads="1"/>
          </p:cNvSpPr>
          <p:nvPr/>
        </p:nvSpPr>
        <p:spPr bwMode="auto">
          <a:xfrm>
            <a:off x="457200" y="5410200"/>
            <a:ext cx="601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Anrechnung:</a:t>
            </a:r>
          </a:p>
        </p:txBody>
      </p:sp>
      <p:sp>
        <p:nvSpPr>
          <p:cNvPr id="416773" name="Rectangle 1029"/>
          <p:cNvSpPr>
            <a:spLocks noChangeArrowheads="1"/>
          </p:cNvSpPr>
          <p:nvPr/>
        </p:nvSpPr>
        <p:spPr bwMode="auto">
          <a:xfrm>
            <a:off x="457200" y="1828800"/>
            <a:ext cx="8534400" cy="6096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5621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Arial" charset="0"/>
              </a:defRPr>
            </a:lvl4pPr>
            <a:lvl5pPr marL="1981200" indent="-228600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chemeClr val="bg1"/>
              </a:buClr>
              <a:buFont typeface="Wingdings" pitchFamily="2" charset="2"/>
              <a:buChar char="§"/>
            </a:pPr>
            <a:r>
              <a:rPr lang="de-DE" altLang="de-DE" sz="2800" b="0"/>
              <a:t>2-stündige Projektkurse in der Qualifikationsphase</a:t>
            </a:r>
          </a:p>
        </p:txBody>
      </p:sp>
      <p:sp>
        <p:nvSpPr>
          <p:cNvPr id="416774" name="Text Box 1030"/>
          <p:cNvSpPr txBox="1">
            <a:spLocks noChangeArrowheads="1"/>
          </p:cNvSpPr>
          <p:nvPr/>
        </p:nvSpPr>
        <p:spPr bwMode="auto">
          <a:xfrm>
            <a:off x="609600" y="2667000"/>
            <a:ext cx="8229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dirty="0">
                <a:solidFill>
                  <a:srgbClr val="FF3300"/>
                </a:solidFill>
                <a:latin typeface="Arial" charset="0"/>
              </a:rPr>
              <a:t>an der EGG gem. Schulkonferenzbeschluss verpflichtend für alle Schülerinnen und Schüler in der </a:t>
            </a:r>
            <a:r>
              <a:rPr lang="de-DE" altLang="de-DE" sz="1600" dirty="0" smtClean="0">
                <a:solidFill>
                  <a:srgbClr val="FF3300"/>
                </a:solidFill>
                <a:latin typeface="Arial" charset="0"/>
              </a:rPr>
              <a:t>Q1 </a:t>
            </a:r>
            <a:r>
              <a:rPr lang="de-DE" altLang="de-DE" sz="1600" dirty="0">
                <a:solidFill>
                  <a:srgbClr val="FF3300"/>
                </a:solidFill>
                <a:latin typeface="Arial" charset="0"/>
              </a:rPr>
              <a:t>(1. Jahr der </a:t>
            </a:r>
            <a:r>
              <a:rPr lang="de-DE" altLang="de-DE" sz="1600" dirty="0" err="1" smtClean="0">
                <a:solidFill>
                  <a:srgbClr val="FF3300"/>
                </a:solidFill>
                <a:latin typeface="Arial" charset="0"/>
              </a:rPr>
              <a:t>QPh</a:t>
            </a:r>
            <a:r>
              <a:rPr lang="de-DE" altLang="de-DE" sz="1600" dirty="0">
                <a:solidFill>
                  <a:srgbClr val="FF3300"/>
                </a:solidFill>
                <a:latin typeface="Arial" charset="0"/>
              </a:rPr>
              <a:t>)</a:t>
            </a:r>
          </a:p>
        </p:txBody>
      </p:sp>
      <p:sp>
        <p:nvSpPr>
          <p:cNvPr id="416775" name="Text Box 1031"/>
          <p:cNvSpPr txBox="1">
            <a:spLocks noChangeArrowheads="1"/>
          </p:cNvSpPr>
          <p:nvPr/>
        </p:nvSpPr>
        <p:spPr bwMode="auto">
          <a:xfrm>
            <a:off x="457200" y="3124200"/>
            <a:ext cx="601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de-DE" altLang="de-DE" sz="1600" dirty="0">
                <a:solidFill>
                  <a:schemeClr val="bg1"/>
                </a:solidFill>
                <a:latin typeface="Arial" charset="0"/>
              </a:rPr>
              <a:t> Anbindung an ein Referenzfach (LK oder GK aus </a:t>
            </a:r>
            <a:r>
              <a:rPr lang="de-DE" altLang="de-DE" sz="1600" dirty="0" err="1" smtClean="0">
                <a:solidFill>
                  <a:schemeClr val="bg1"/>
                </a:solidFill>
                <a:latin typeface="Arial" charset="0"/>
              </a:rPr>
              <a:t>QPh</a:t>
            </a:r>
            <a:r>
              <a:rPr lang="de-DE" altLang="de-DE" sz="1600" dirty="0">
                <a:solidFill>
                  <a:schemeClr val="bg1"/>
                </a:solidFill>
                <a:latin typeface="Arial" charset="0"/>
              </a:rPr>
              <a:t>)</a:t>
            </a:r>
          </a:p>
        </p:txBody>
      </p:sp>
      <p:sp>
        <p:nvSpPr>
          <p:cNvPr id="416776" name="Text Box 1032"/>
          <p:cNvSpPr txBox="1">
            <a:spLocks noChangeArrowheads="1"/>
          </p:cNvSpPr>
          <p:nvPr/>
        </p:nvSpPr>
        <p:spPr bwMode="auto">
          <a:xfrm>
            <a:off x="457200" y="3352800"/>
            <a:ext cx="601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 Gruppenarbeiten sind möglich</a:t>
            </a:r>
          </a:p>
        </p:txBody>
      </p:sp>
      <p:sp>
        <p:nvSpPr>
          <p:cNvPr id="416777" name="Text Box 1033"/>
          <p:cNvSpPr txBox="1">
            <a:spLocks noChangeArrowheads="1"/>
          </p:cNvSpPr>
          <p:nvPr/>
        </p:nvSpPr>
        <p:spPr bwMode="auto">
          <a:xfrm>
            <a:off x="457200" y="3657600"/>
            <a:ext cx="601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Inhalte:</a:t>
            </a:r>
          </a:p>
        </p:txBody>
      </p:sp>
      <p:sp>
        <p:nvSpPr>
          <p:cNvPr id="416778" name="Text Box 1034"/>
          <p:cNvSpPr txBox="1">
            <a:spLocks noChangeArrowheads="1"/>
          </p:cNvSpPr>
          <p:nvPr/>
        </p:nvSpPr>
        <p:spPr bwMode="auto">
          <a:xfrm>
            <a:off x="457200" y="2438400"/>
            <a:ext cx="601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de-DE" altLang="de-DE" sz="1600" dirty="0">
                <a:solidFill>
                  <a:schemeClr val="bg1"/>
                </a:solidFill>
                <a:latin typeface="Arial" charset="0"/>
              </a:rPr>
              <a:t> zweistündiger Jahreskurs</a:t>
            </a:r>
          </a:p>
        </p:txBody>
      </p:sp>
      <p:sp>
        <p:nvSpPr>
          <p:cNvPr id="416779" name="Text Box 1035"/>
          <p:cNvSpPr txBox="1">
            <a:spLocks noChangeArrowheads="1"/>
          </p:cNvSpPr>
          <p:nvPr/>
        </p:nvSpPr>
        <p:spPr bwMode="auto">
          <a:xfrm>
            <a:off x="457200" y="4083050"/>
            <a:ext cx="868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 Rahmenthema – klare Abgrenzung von der Obligatorik des Lehrplans im Referenzfach</a:t>
            </a:r>
          </a:p>
        </p:txBody>
      </p:sp>
      <p:sp>
        <p:nvSpPr>
          <p:cNvPr id="416780" name="Text Box 1036"/>
          <p:cNvSpPr txBox="1">
            <a:spLocks noChangeArrowheads="1"/>
          </p:cNvSpPr>
          <p:nvPr/>
        </p:nvSpPr>
        <p:spPr bwMode="auto">
          <a:xfrm>
            <a:off x="762000" y="4495800"/>
            <a:ext cx="601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altLang="de-DE" sz="1200">
                <a:solidFill>
                  <a:schemeClr val="bg1"/>
                </a:solidFill>
                <a:latin typeface="Arial" charset="0"/>
              </a:rPr>
              <a:t>Wettbewerben (z.B. Junior, Jugend forscht)</a:t>
            </a:r>
          </a:p>
        </p:txBody>
      </p:sp>
      <p:sp>
        <p:nvSpPr>
          <p:cNvPr id="416781" name="Text Box 1037"/>
          <p:cNvSpPr txBox="1">
            <a:spLocks noChangeArrowheads="1"/>
          </p:cNvSpPr>
          <p:nvPr/>
        </p:nvSpPr>
        <p:spPr bwMode="auto">
          <a:xfrm>
            <a:off x="457200" y="4311650"/>
            <a:ext cx="601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 mögliche Einbindung von</a:t>
            </a:r>
          </a:p>
        </p:txBody>
      </p:sp>
      <p:sp>
        <p:nvSpPr>
          <p:cNvPr id="416782" name="Text Box 1038"/>
          <p:cNvSpPr txBox="1">
            <a:spLocks noChangeArrowheads="1"/>
          </p:cNvSpPr>
          <p:nvPr/>
        </p:nvSpPr>
        <p:spPr bwMode="auto">
          <a:xfrm>
            <a:off x="762000" y="4921250"/>
            <a:ext cx="601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altLang="de-DE" sz="1200">
                <a:solidFill>
                  <a:schemeClr val="bg1"/>
                </a:solidFill>
                <a:latin typeface="Arial" charset="0"/>
              </a:rPr>
              <a:t>Praktika</a:t>
            </a:r>
          </a:p>
        </p:txBody>
      </p:sp>
      <p:sp>
        <p:nvSpPr>
          <p:cNvPr id="416783" name="Text Box 1039"/>
          <p:cNvSpPr txBox="1">
            <a:spLocks noChangeArrowheads="1"/>
          </p:cNvSpPr>
          <p:nvPr/>
        </p:nvSpPr>
        <p:spPr bwMode="auto">
          <a:xfrm>
            <a:off x="762000" y="4692650"/>
            <a:ext cx="7848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altLang="de-DE" sz="1200">
                <a:solidFill>
                  <a:schemeClr val="bg1"/>
                </a:solidFill>
                <a:latin typeface="Arial" charset="0"/>
              </a:rPr>
              <a:t>außerschulischen Partnern (z.B. Einrichtungen im Ortsteil, Experten)</a:t>
            </a:r>
          </a:p>
        </p:txBody>
      </p:sp>
      <p:sp>
        <p:nvSpPr>
          <p:cNvPr id="416784" name="Text Box 1040"/>
          <p:cNvSpPr txBox="1">
            <a:spLocks noChangeArrowheads="1"/>
          </p:cNvSpPr>
          <p:nvPr/>
        </p:nvSpPr>
        <p:spPr bwMode="auto">
          <a:xfrm>
            <a:off x="457200" y="3854450"/>
            <a:ext cx="830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 projektorientiertes, anwendungsorientiertes, ggf. fachübergreifendes Arbeiten</a:t>
            </a:r>
          </a:p>
        </p:txBody>
      </p:sp>
      <p:sp>
        <p:nvSpPr>
          <p:cNvPr id="416785" name="Text Box 1041"/>
          <p:cNvSpPr txBox="1">
            <a:spLocks noChangeArrowheads="1"/>
          </p:cNvSpPr>
          <p:nvPr/>
        </p:nvSpPr>
        <p:spPr bwMode="auto">
          <a:xfrm>
            <a:off x="5334000" y="5943600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Dokumentation:</a:t>
            </a:r>
            <a:br>
              <a:rPr lang="de-DE" altLang="de-DE" sz="160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200">
                <a:solidFill>
                  <a:schemeClr val="bg1"/>
                </a:solidFill>
                <a:latin typeface="Arial" charset="0"/>
              </a:rPr>
              <a:t>Kursarbeit + begleitende Präsentation / Produkt</a:t>
            </a:r>
          </a:p>
        </p:txBody>
      </p:sp>
      <p:sp>
        <p:nvSpPr>
          <p:cNvPr id="416786" name="Text Box 1042"/>
          <p:cNvSpPr txBox="1">
            <a:spLocks noChangeArrowheads="1"/>
          </p:cNvSpPr>
          <p:nvPr/>
        </p:nvSpPr>
        <p:spPr bwMode="auto">
          <a:xfrm>
            <a:off x="762000" y="5149850"/>
            <a:ext cx="807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altLang="de-DE" sz="1200">
                <a:solidFill>
                  <a:schemeClr val="bg1"/>
                </a:solidFill>
                <a:latin typeface="Arial" charset="0"/>
              </a:rPr>
              <a:t>europäisch-internationalen Projekten (auch zur Anrechnung von CertiLingua)</a:t>
            </a:r>
          </a:p>
        </p:txBody>
      </p:sp>
      <p:sp>
        <p:nvSpPr>
          <p:cNvPr id="416787" name="Text Box 1043"/>
          <p:cNvSpPr txBox="1">
            <a:spLocks noChangeArrowheads="1"/>
          </p:cNvSpPr>
          <p:nvPr/>
        </p:nvSpPr>
        <p:spPr bwMode="auto">
          <a:xfrm>
            <a:off x="533400" y="5638800"/>
            <a:ext cx="3733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 Kursabschlussnote = Jahresnote*</a:t>
            </a:r>
          </a:p>
        </p:txBody>
      </p:sp>
      <p:sp>
        <p:nvSpPr>
          <p:cNvPr id="416788" name="Text Box 1044"/>
          <p:cNvSpPr txBox="1">
            <a:spLocks noChangeArrowheads="1"/>
          </p:cNvSpPr>
          <p:nvPr/>
        </p:nvSpPr>
        <p:spPr bwMode="auto">
          <a:xfrm>
            <a:off x="1143000" y="5943600"/>
            <a:ext cx="350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„SoMi-Note“</a:t>
            </a:r>
            <a:br>
              <a:rPr lang="de-DE" altLang="de-DE" sz="160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200">
                <a:solidFill>
                  <a:schemeClr val="bg1"/>
                </a:solidFill>
                <a:latin typeface="Arial" charset="0"/>
              </a:rPr>
              <a:t>als Endergebnis der Leistungen des 1. + 2. Hj</a:t>
            </a:r>
          </a:p>
        </p:txBody>
      </p:sp>
      <p:sp>
        <p:nvSpPr>
          <p:cNvPr id="416789" name="Text Box 1045"/>
          <p:cNvSpPr txBox="1">
            <a:spLocks noChangeArrowheads="1"/>
          </p:cNvSpPr>
          <p:nvPr/>
        </p:nvSpPr>
        <p:spPr bwMode="auto">
          <a:xfrm>
            <a:off x="3962400" y="56388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 50 / 50 aus:</a:t>
            </a:r>
          </a:p>
        </p:txBody>
      </p:sp>
      <p:sp>
        <p:nvSpPr>
          <p:cNvPr id="416790" name="Text Box 1046"/>
          <p:cNvSpPr txBox="1">
            <a:spLocks noChangeArrowheads="1"/>
          </p:cNvSpPr>
          <p:nvPr/>
        </p:nvSpPr>
        <p:spPr bwMode="auto">
          <a:xfrm>
            <a:off x="533400" y="6369050"/>
            <a:ext cx="7391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 Anrechnung in doppelter Wertung wie zwei GK</a:t>
            </a:r>
          </a:p>
        </p:txBody>
      </p:sp>
      <p:sp>
        <p:nvSpPr>
          <p:cNvPr id="416792" name="Text Box 1048"/>
          <p:cNvSpPr txBox="1">
            <a:spLocks noChangeArrowheads="1"/>
          </p:cNvSpPr>
          <p:nvPr/>
        </p:nvSpPr>
        <p:spPr bwMode="auto">
          <a:xfrm>
            <a:off x="7162800" y="5729288"/>
            <a:ext cx="18288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800">
                <a:solidFill>
                  <a:schemeClr val="bg1"/>
                </a:solidFill>
                <a:latin typeface="Arial" charset="0"/>
              </a:rPr>
              <a:t>* keine Note zum Halbjahr!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6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1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16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1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16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1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1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16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16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16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1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1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1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1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41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76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41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16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84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41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0" grpId="0" autoUpdateAnimBg="0"/>
      <p:bldP spid="416772" grpId="0" autoUpdateAnimBg="0"/>
      <p:bldP spid="416773" grpId="0" animBg="1" autoUpdateAnimBg="0"/>
      <p:bldP spid="416774" grpId="0" autoUpdateAnimBg="0"/>
      <p:bldP spid="416775" grpId="0" autoUpdateAnimBg="0"/>
      <p:bldP spid="416776" grpId="0" autoUpdateAnimBg="0"/>
      <p:bldP spid="416777" grpId="0" autoUpdateAnimBg="0"/>
      <p:bldP spid="416778" grpId="0" autoUpdateAnimBg="0"/>
      <p:bldP spid="416779" grpId="0" autoUpdateAnimBg="0"/>
      <p:bldP spid="416780" grpId="0" autoUpdateAnimBg="0"/>
      <p:bldP spid="416781" grpId="0" autoUpdateAnimBg="0"/>
      <p:bldP spid="416782" grpId="0" autoUpdateAnimBg="0"/>
      <p:bldP spid="416783" grpId="0" autoUpdateAnimBg="0"/>
      <p:bldP spid="416784" grpId="0" autoUpdateAnimBg="0"/>
      <p:bldP spid="416785" grpId="0" autoUpdateAnimBg="0"/>
      <p:bldP spid="416786" grpId="0" autoUpdateAnimBg="0"/>
      <p:bldP spid="416787" grpId="0" autoUpdateAnimBg="0"/>
      <p:bldP spid="416788" grpId="0" autoUpdateAnimBg="0"/>
      <p:bldP spid="416789" grpId="0" autoUpdateAnimBg="0"/>
      <p:bldP spid="416790" grpId="0" autoUpdateAnimBg="0"/>
      <p:bldP spid="41679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35" name="AutoShape 11"/>
          <p:cNvSpPr>
            <a:spLocks noChangeArrowheads="1"/>
          </p:cNvSpPr>
          <p:nvPr/>
        </p:nvSpPr>
        <p:spPr bwMode="auto">
          <a:xfrm>
            <a:off x="6324600" y="3657600"/>
            <a:ext cx="2362200" cy="1295400"/>
          </a:xfrm>
          <a:prstGeom prst="wedgeRoundRectCallout">
            <a:avLst>
              <a:gd name="adj1" fmla="val -93546"/>
              <a:gd name="adj2" fmla="val -31861"/>
              <a:gd name="adj3" fmla="val 16667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28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8236" name="Text Box 12"/>
          <p:cNvSpPr txBox="1">
            <a:spLocks noChangeArrowheads="1"/>
          </p:cNvSpPr>
          <p:nvPr/>
        </p:nvSpPr>
        <p:spPr bwMode="auto">
          <a:xfrm>
            <a:off x="6477000" y="3806825"/>
            <a:ext cx="2057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Integrierte Methoden- und Angleichstunden in D, E + BI</a:t>
            </a:r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52400" y="2438400"/>
            <a:ext cx="7848600" cy="3276600"/>
          </a:xfrm>
        </p:spPr>
        <p:txBody>
          <a:bodyPr/>
          <a:lstStyle/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endParaRPr lang="de-DE" altLang="de-DE" sz="28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ð"/>
            </a:pPr>
            <a:r>
              <a:rPr lang="de-DE" altLang="de-DE" sz="2400" dirty="0"/>
              <a:t>breite fachliche Grundlegung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ð"/>
            </a:pPr>
            <a:r>
              <a:rPr lang="de-DE" altLang="de-DE" sz="2400" dirty="0"/>
              <a:t>Kennenlernen von Fächern / Schriftlichkeit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ð"/>
            </a:pPr>
            <a:r>
              <a:rPr lang="de-DE" altLang="de-DE" sz="2400" dirty="0"/>
              <a:t>systematische Methodenschulung 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ð"/>
            </a:pPr>
            <a:r>
              <a:rPr lang="de-DE" altLang="de-DE" sz="2400" dirty="0"/>
              <a:t>Einblicke in die Anforderungen von Leistungskursen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ð"/>
            </a:pPr>
            <a:r>
              <a:rPr lang="de-DE" altLang="de-DE" sz="2400" dirty="0"/>
              <a:t>Angebote zur Angleichung</a:t>
            </a:r>
            <a:br>
              <a:rPr lang="de-DE" altLang="de-DE" sz="2400" dirty="0"/>
            </a:br>
            <a:r>
              <a:rPr lang="de-DE" altLang="de-DE" sz="2400" dirty="0"/>
              <a:t>und Förderung</a:t>
            </a:r>
            <a:endParaRPr lang="de-DE" altLang="de-DE" sz="2400" b="1" dirty="0"/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7848600" cy="609600"/>
          </a:xfrm>
          <a:noFill/>
          <a:ln/>
        </p:spPr>
        <p:txBody>
          <a:bodyPr/>
          <a:lstStyle/>
          <a:p>
            <a:r>
              <a:rPr lang="de-DE" altLang="de-DE" sz="2800" b="1" dirty="0"/>
              <a:t>Die Einführungsphase (</a:t>
            </a:r>
            <a:r>
              <a:rPr lang="de-DE" altLang="de-DE" sz="2800" b="1" dirty="0" smtClean="0"/>
              <a:t>EF)</a:t>
            </a:r>
            <a:endParaRPr lang="de-DE" altLang="de-DE" sz="2800" b="1" dirty="0"/>
          </a:p>
        </p:txBody>
      </p:sp>
      <p:sp>
        <p:nvSpPr>
          <p:cNvPr id="308231" name="AutoShape 7"/>
          <p:cNvSpPr>
            <a:spLocks noChangeArrowheads="1"/>
          </p:cNvSpPr>
          <p:nvPr/>
        </p:nvSpPr>
        <p:spPr bwMode="auto">
          <a:xfrm>
            <a:off x="3429000" y="4953000"/>
            <a:ext cx="5334000" cy="1752600"/>
          </a:xfrm>
          <a:prstGeom prst="wedgeEllipseCallout">
            <a:avLst>
              <a:gd name="adj1" fmla="val -29375"/>
              <a:gd name="adj2" fmla="val 35417"/>
            </a:avLst>
          </a:prstGeom>
          <a:solidFill>
            <a:srgbClr val="FF4F4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de-DE" altLang="de-DE" sz="28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8230" name="Rectangle 6"/>
          <p:cNvSpPr>
            <a:spLocks noChangeArrowheads="1"/>
          </p:cNvSpPr>
          <p:nvPr/>
        </p:nvSpPr>
        <p:spPr bwMode="auto">
          <a:xfrm>
            <a:off x="3595688" y="5305425"/>
            <a:ext cx="4632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 algn="ctr">
              <a:buFont typeface="Wingdings" pitchFamily="2" charset="2"/>
              <a:buNone/>
            </a:pPr>
            <a:r>
              <a:rPr lang="de-DE" altLang="de-DE" sz="2800"/>
              <a:t>Fächerbelegung nach dem</a:t>
            </a:r>
          </a:p>
          <a:p>
            <a:pPr lvl="1" algn="ctr">
              <a:buFont typeface="Wingdings" pitchFamily="2" charset="2"/>
              <a:buNone/>
            </a:pPr>
            <a:r>
              <a:rPr lang="de-DE" altLang="de-DE" sz="2800"/>
              <a:t> Folgeprinzip (EF, Q1-2)!</a:t>
            </a:r>
          </a:p>
        </p:txBody>
      </p:sp>
      <p:sp>
        <p:nvSpPr>
          <p:cNvPr id="308233" name="Text Box 9"/>
          <p:cNvSpPr txBox="1">
            <a:spLocks noChangeArrowheads="1"/>
          </p:cNvSpPr>
          <p:nvPr/>
        </p:nvSpPr>
        <p:spPr bwMode="auto">
          <a:xfrm>
            <a:off x="152400" y="1828800"/>
            <a:ext cx="899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 Einführungsphase (EF) dient zur Vorbereitung auf die Qualifikationsphase (</a:t>
            </a:r>
            <a:r>
              <a:rPr lang="de-DE" altLang="de-DE" sz="32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QPh</a:t>
            </a:r>
            <a:r>
              <a:rPr lang="de-DE" altLang="de-DE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durch:</a:t>
            </a:r>
          </a:p>
        </p:txBody>
      </p:sp>
      <p:sp>
        <p:nvSpPr>
          <p:cNvPr id="308239" name="AutoShape 15"/>
          <p:cNvSpPr>
            <a:spLocks noChangeArrowheads="1"/>
          </p:cNvSpPr>
          <p:nvPr/>
        </p:nvSpPr>
        <p:spPr bwMode="auto">
          <a:xfrm>
            <a:off x="152400" y="5791200"/>
            <a:ext cx="3124200" cy="304800"/>
          </a:xfrm>
          <a:prstGeom prst="wedgeRoundRectCallout">
            <a:avLst>
              <a:gd name="adj1" fmla="val 1829"/>
              <a:gd name="adj2" fmla="val -151042"/>
              <a:gd name="adj3" fmla="val 16667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28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8240" name="Text Box 16"/>
          <p:cNvSpPr txBox="1">
            <a:spLocks noChangeArrowheads="1"/>
          </p:cNvSpPr>
          <p:nvPr/>
        </p:nvSpPr>
        <p:spPr bwMode="auto">
          <a:xfrm>
            <a:off x="76200" y="5791200"/>
            <a:ext cx="3292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400">
                <a:solidFill>
                  <a:schemeClr val="bg1"/>
                </a:solidFill>
                <a:latin typeface="Arial" charset="0"/>
              </a:rPr>
              <a:t>Verpflichtende Teilnahme VF M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8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8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8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8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8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8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8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8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0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35" grpId="0" animBg="1" autoUpdateAnimBg="0"/>
      <p:bldP spid="308236" grpId="0" autoUpdateAnimBg="0"/>
      <p:bldP spid="308226" grpId="0" build="p" autoUpdateAnimBg="0" advAuto="1000"/>
      <p:bldP spid="308227" grpId="0" autoUpdateAnimBg="0"/>
      <p:bldP spid="308231" grpId="0" animBg="1" autoUpdateAnimBg="0"/>
      <p:bldP spid="308230" grpId="0" autoUpdateAnimBg="0"/>
      <p:bldP spid="308233" grpId="0" autoUpdateAnimBg="0"/>
      <p:bldP spid="308239" grpId="0" animBg="1" autoUpdateAnimBg="0"/>
      <p:bldP spid="30824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Text Box 1026"/>
          <p:cNvSpPr txBox="1">
            <a:spLocks noChangeArrowheads="1"/>
          </p:cNvSpPr>
          <p:nvPr/>
        </p:nvSpPr>
        <p:spPr bwMode="auto">
          <a:xfrm>
            <a:off x="609600" y="1600200"/>
            <a:ext cx="7620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3300"/>
              </a:buClr>
              <a:buFont typeface="Wingdings" pitchFamily="2" charset="2"/>
              <a:buNone/>
            </a:pPr>
            <a:r>
              <a:rPr lang="de-DE" altLang="de-DE" sz="3600" b="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Pflichtbelegung u.Wochenstundenzahl:</a:t>
            </a:r>
            <a:r>
              <a:rPr lang="de-DE" altLang="de-DE" sz="3600" b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389123" name="Rectangle 1027"/>
          <p:cNvSpPr>
            <a:spLocks noChangeArrowheads="1"/>
          </p:cNvSpPr>
          <p:nvPr/>
        </p:nvSpPr>
        <p:spPr bwMode="auto">
          <a:xfrm>
            <a:off x="1066800" y="3387080"/>
            <a:ext cx="5181600" cy="762000"/>
          </a:xfrm>
          <a:prstGeom prst="rect">
            <a:avLst/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2400" b="0" dirty="0" smtClean="0">
                <a:latin typeface="Arial" charset="0"/>
              </a:rPr>
              <a:t>EF: </a:t>
            </a:r>
            <a:r>
              <a:rPr lang="de-DE" altLang="de-DE" sz="2400" b="0" dirty="0">
                <a:latin typeface="Arial" charset="0"/>
              </a:rPr>
              <a:t>33 - 34(+1) </a:t>
            </a:r>
            <a:r>
              <a:rPr lang="de-DE" altLang="de-DE" sz="1400" b="0" dirty="0">
                <a:latin typeface="Arial" charset="0"/>
              </a:rPr>
              <a:t>x 45‘</a:t>
            </a:r>
          </a:p>
          <a:p>
            <a:pPr algn="ctr"/>
            <a:r>
              <a:rPr lang="de-DE" altLang="de-DE" sz="2000" b="0" dirty="0">
                <a:latin typeface="Arial" charset="0"/>
                <a:sym typeface="Wingdings" pitchFamily="2" charset="2"/>
              </a:rPr>
              <a:t></a:t>
            </a:r>
            <a:r>
              <a:rPr lang="de-DE" altLang="de-DE" sz="2000" b="0" dirty="0">
                <a:latin typeface="Arial" charset="0"/>
              </a:rPr>
              <a:t>10 Kurse + (2 VF oder 11. Kurs + 1 VF)</a:t>
            </a:r>
          </a:p>
        </p:txBody>
      </p:sp>
      <p:sp>
        <p:nvSpPr>
          <p:cNvPr id="389124" name="Rectangle 1028"/>
          <p:cNvSpPr>
            <a:spLocks noChangeArrowheads="1"/>
          </p:cNvSpPr>
          <p:nvPr/>
        </p:nvSpPr>
        <p:spPr bwMode="auto">
          <a:xfrm>
            <a:off x="1066800" y="5486400"/>
            <a:ext cx="5257800" cy="7620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lvl="1" algn="ctr">
              <a:buClr>
                <a:srgbClr val="6600FF"/>
              </a:buClr>
              <a:buFont typeface="Wingdings" pitchFamily="2" charset="2"/>
              <a:buNone/>
            </a:pPr>
            <a:r>
              <a:rPr lang="de-DE" altLang="de-DE" sz="2400" b="0">
                <a:latin typeface="Arial" charset="0"/>
              </a:rPr>
              <a:t>Jgst. 12-13: 33-35h (+1h)</a:t>
            </a:r>
            <a:r>
              <a:rPr lang="de-DE" altLang="de-DE" sz="3200" b="0">
                <a:latin typeface="Arial" charset="0"/>
              </a:rPr>
              <a:t/>
            </a:r>
            <a:br>
              <a:rPr lang="de-DE" altLang="de-DE" sz="3200" b="0">
                <a:latin typeface="Arial" charset="0"/>
              </a:rPr>
            </a:br>
            <a:r>
              <a:rPr lang="de-DE" altLang="de-DE" sz="2000" b="0">
                <a:latin typeface="Arial" charset="0"/>
                <a:sym typeface="Wingdings" pitchFamily="2" charset="2"/>
              </a:rPr>
              <a:t>2 LK und 7 GK + (8. GK oder VF/PK)</a:t>
            </a:r>
          </a:p>
        </p:txBody>
      </p:sp>
      <p:sp>
        <p:nvSpPr>
          <p:cNvPr id="389125" name="AutoShape 1029"/>
          <p:cNvSpPr>
            <a:spLocks noChangeArrowheads="1"/>
          </p:cNvSpPr>
          <p:nvPr/>
        </p:nvSpPr>
        <p:spPr bwMode="auto">
          <a:xfrm>
            <a:off x="5486400" y="1524000"/>
            <a:ext cx="2590800" cy="2057400"/>
          </a:xfrm>
          <a:prstGeom prst="cloudCallout">
            <a:avLst>
              <a:gd name="adj1" fmla="val -40810"/>
              <a:gd name="adj2" fmla="val 57023"/>
            </a:avLst>
          </a:prstGeom>
          <a:solidFill>
            <a:srgbClr val="FFFFCC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28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89126" name="Text Box 1030"/>
          <p:cNvSpPr txBox="1">
            <a:spLocks noChangeArrowheads="1"/>
          </p:cNvSpPr>
          <p:nvPr/>
        </p:nvSpPr>
        <p:spPr bwMode="auto">
          <a:xfrm>
            <a:off x="5791200" y="1708150"/>
            <a:ext cx="2133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000" dirty="0">
                <a:solidFill>
                  <a:schemeClr val="bg1"/>
                </a:solidFill>
                <a:latin typeface="Arial" charset="0"/>
              </a:rPr>
              <a:t>Alle Kurse bis auf die neu einsetzende </a:t>
            </a:r>
            <a:br>
              <a:rPr lang="de-DE" altLang="de-DE" sz="200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charset="0"/>
              </a:rPr>
              <a:t>FS  sind</a:t>
            </a:r>
            <a:br>
              <a:rPr lang="de-DE" altLang="de-DE" sz="200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charset="0"/>
              </a:rPr>
              <a:t> 3-stündig!</a:t>
            </a:r>
            <a:endParaRPr lang="de-DE" altLang="de-DE" sz="20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89127" name="AutoShape 1031"/>
          <p:cNvSpPr>
            <a:spLocks noChangeArrowheads="1"/>
          </p:cNvSpPr>
          <p:nvPr/>
        </p:nvSpPr>
        <p:spPr bwMode="auto">
          <a:xfrm>
            <a:off x="-76200" y="4114800"/>
            <a:ext cx="2438400" cy="1676400"/>
          </a:xfrm>
          <a:prstGeom prst="cloudCallout">
            <a:avLst>
              <a:gd name="adj1" fmla="val 52148"/>
              <a:gd name="adj2" fmla="val 37972"/>
            </a:avLst>
          </a:prstGeom>
          <a:solidFill>
            <a:srgbClr val="FFFFCC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28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89128" name="Text Box 1032"/>
          <p:cNvSpPr txBox="1">
            <a:spLocks noChangeArrowheads="1"/>
          </p:cNvSpPr>
          <p:nvPr/>
        </p:nvSpPr>
        <p:spPr bwMode="auto">
          <a:xfrm>
            <a:off x="76200" y="4479925"/>
            <a:ext cx="1981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000">
                <a:solidFill>
                  <a:schemeClr val="bg1"/>
                </a:solidFill>
                <a:latin typeface="Arial" charset="0"/>
              </a:rPr>
              <a:t>LK sind</a:t>
            </a:r>
            <a:br>
              <a:rPr lang="de-DE" altLang="de-DE" sz="2000">
                <a:solidFill>
                  <a:schemeClr val="bg1"/>
                </a:solidFill>
                <a:latin typeface="Arial" charset="0"/>
              </a:rPr>
            </a:br>
            <a:r>
              <a:rPr lang="de-DE" altLang="de-DE" sz="2000">
                <a:solidFill>
                  <a:schemeClr val="bg1"/>
                </a:solidFill>
                <a:latin typeface="Arial" charset="0"/>
              </a:rPr>
              <a:t> 5-stündig,</a:t>
            </a:r>
            <a:br>
              <a:rPr lang="de-DE" altLang="de-DE" sz="2000">
                <a:solidFill>
                  <a:schemeClr val="bg1"/>
                </a:solidFill>
                <a:latin typeface="Arial" charset="0"/>
              </a:rPr>
            </a:br>
            <a:r>
              <a:rPr lang="de-DE" altLang="de-DE" sz="2000">
                <a:solidFill>
                  <a:schemeClr val="bg1"/>
                </a:solidFill>
                <a:latin typeface="Arial" charset="0"/>
              </a:rPr>
              <a:t>GK 3-stündig!</a:t>
            </a:r>
          </a:p>
        </p:txBody>
      </p:sp>
      <p:sp>
        <p:nvSpPr>
          <p:cNvPr id="389129" name="AutoShape 1033"/>
          <p:cNvSpPr>
            <a:spLocks noChangeArrowheads="1"/>
          </p:cNvSpPr>
          <p:nvPr/>
        </p:nvSpPr>
        <p:spPr bwMode="auto">
          <a:xfrm>
            <a:off x="5791200" y="3429000"/>
            <a:ext cx="3352800" cy="1752600"/>
          </a:xfrm>
          <a:prstGeom prst="cloudCallout">
            <a:avLst>
              <a:gd name="adj1" fmla="val -66903"/>
              <a:gd name="adj2" fmla="val -5616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89130" name="Text Box 1034"/>
          <p:cNvSpPr txBox="1">
            <a:spLocks noChangeArrowheads="1"/>
          </p:cNvSpPr>
          <p:nvPr/>
        </p:nvSpPr>
        <p:spPr bwMode="auto">
          <a:xfrm>
            <a:off x="6400800" y="3794125"/>
            <a:ext cx="2286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000">
                <a:solidFill>
                  <a:schemeClr val="bg1"/>
                </a:solidFill>
                <a:latin typeface="Arial" charset="0"/>
              </a:rPr>
              <a:t>Neu einsetzende FS (GK) ist 4-stündig</a:t>
            </a:r>
          </a:p>
        </p:txBody>
      </p:sp>
      <p:sp>
        <p:nvSpPr>
          <p:cNvPr id="389133" name="Rectangle 1037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914400"/>
            <a:ext cx="7848600" cy="609600"/>
          </a:xfrm>
        </p:spPr>
        <p:txBody>
          <a:bodyPr/>
          <a:lstStyle/>
          <a:p>
            <a:r>
              <a:rPr lang="de-DE" altLang="de-DE" sz="2800" b="1"/>
              <a:t>Pflichtbelegungen in der GymO</a:t>
            </a:r>
          </a:p>
        </p:txBody>
      </p:sp>
      <p:sp>
        <p:nvSpPr>
          <p:cNvPr id="389134" name="Text Box 1038"/>
          <p:cNvSpPr txBox="1">
            <a:spLocks noChangeArrowheads="1"/>
          </p:cNvSpPr>
          <p:nvPr/>
        </p:nvSpPr>
        <p:spPr bwMode="auto">
          <a:xfrm>
            <a:off x="325581" y="2682875"/>
            <a:ext cx="76200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de-DE" altLang="de-DE" b="0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seit dem Schuljahr 2005/2006 gilt an </a:t>
            </a:r>
            <a:br>
              <a:rPr lang="de-DE" altLang="de-DE" b="0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de-DE" altLang="de-DE" b="0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der EGG das 60-Minuten-Raster; d.h.:</a:t>
            </a:r>
            <a:r>
              <a:rPr lang="de-DE" altLang="de-DE" sz="3600" b="0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389136" name="Rectangle 1040"/>
          <p:cNvSpPr>
            <a:spLocks noChangeArrowheads="1"/>
          </p:cNvSpPr>
          <p:nvPr/>
        </p:nvSpPr>
        <p:spPr bwMode="auto">
          <a:xfrm>
            <a:off x="1066800" y="3387080"/>
            <a:ext cx="5181600" cy="762000"/>
          </a:xfrm>
          <a:prstGeom prst="rect">
            <a:avLst/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2400" b="0" dirty="0" smtClean="0">
                <a:latin typeface="Arial" charset="0"/>
              </a:rPr>
              <a:t>EF: 26h-27h</a:t>
            </a:r>
            <a:r>
              <a:rPr lang="de-DE" altLang="de-DE" sz="2400" b="0" dirty="0">
                <a:latin typeface="Arial" charset="0"/>
              </a:rPr>
              <a:t>(+1h)</a:t>
            </a:r>
          </a:p>
          <a:p>
            <a:pPr algn="ctr"/>
            <a:r>
              <a:rPr lang="de-DE" altLang="de-DE" sz="2000" b="0" dirty="0">
                <a:latin typeface="Arial" charset="0"/>
                <a:sym typeface="Wingdings" pitchFamily="2" charset="2"/>
              </a:rPr>
              <a:t></a:t>
            </a:r>
            <a:r>
              <a:rPr lang="de-DE" altLang="de-DE" sz="2000" b="0" dirty="0">
                <a:latin typeface="Arial" charset="0"/>
              </a:rPr>
              <a:t>10 Kurse + (2 VF oder 11. Kurs + 1 VF)</a:t>
            </a:r>
          </a:p>
        </p:txBody>
      </p:sp>
      <p:sp>
        <p:nvSpPr>
          <p:cNvPr id="389137" name="AutoShape 1041"/>
          <p:cNvSpPr>
            <a:spLocks noChangeArrowheads="1"/>
          </p:cNvSpPr>
          <p:nvPr/>
        </p:nvSpPr>
        <p:spPr bwMode="auto">
          <a:xfrm>
            <a:off x="5509592" y="1524000"/>
            <a:ext cx="2590800" cy="2057400"/>
          </a:xfrm>
          <a:prstGeom prst="cloudCallout">
            <a:avLst>
              <a:gd name="adj1" fmla="val -40810"/>
              <a:gd name="adj2" fmla="val 57023"/>
            </a:avLst>
          </a:prstGeom>
          <a:solidFill>
            <a:srgbClr val="FFFFCC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28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89138" name="Text Box 1042"/>
          <p:cNvSpPr txBox="1">
            <a:spLocks noChangeArrowheads="1"/>
          </p:cNvSpPr>
          <p:nvPr/>
        </p:nvSpPr>
        <p:spPr bwMode="auto">
          <a:xfrm>
            <a:off x="5724128" y="1736725"/>
            <a:ext cx="2133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000" dirty="0">
                <a:solidFill>
                  <a:schemeClr val="bg1"/>
                </a:solidFill>
                <a:latin typeface="Arial" charset="0"/>
              </a:rPr>
              <a:t>Alle Kurse bis auf D, E, BI + die neue </a:t>
            </a:r>
            <a:br>
              <a:rPr lang="de-DE" altLang="de-DE" sz="200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charset="0"/>
              </a:rPr>
              <a:t>FS  sind</a:t>
            </a:r>
            <a:br>
              <a:rPr lang="de-DE" altLang="de-DE" sz="200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charset="0"/>
              </a:rPr>
              <a:t> 2-stündig!</a:t>
            </a:r>
            <a:endParaRPr lang="de-DE" altLang="de-DE" sz="20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89139" name="AutoShape 1043"/>
          <p:cNvSpPr>
            <a:spLocks noChangeArrowheads="1"/>
          </p:cNvSpPr>
          <p:nvPr/>
        </p:nvSpPr>
        <p:spPr bwMode="auto">
          <a:xfrm>
            <a:off x="5791200" y="3429000"/>
            <a:ext cx="3352800" cy="1752600"/>
          </a:xfrm>
          <a:prstGeom prst="cloudCallout">
            <a:avLst>
              <a:gd name="adj1" fmla="val -66903"/>
              <a:gd name="adj2" fmla="val -5616"/>
            </a:avLst>
          </a:prstGeom>
          <a:solidFill>
            <a:srgbClr val="FF6DC4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de-DE" altLang="de-DE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89140" name="Text Box 1044"/>
          <p:cNvSpPr txBox="1">
            <a:spLocks noChangeArrowheads="1"/>
          </p:cNvSpPr>
          <p:nvPr/>
        </p:nvSpPr>
        <p:spPr bwMode="auto">
          <a:xfrm>
            <a:off x="6324600" y="3789040"/>
            <a:ext cx="2286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000" dirty="0">
                <a:solidFill>
                  <a:schemeClr val="bg1"/>
                </a:solidFill>
                <a:latin typeface="Arial" charset="0"/>
              </a:rPr>
              <a:t>E, D, BI + </a:t>
            </a:r>
            <a:r>
              <a:rPr lang="de-DE" altLang="de-DE" sz="2000" dirty="0" smtClean="0">
                <a:solidFill>
                  <a:schemeClr val="bg1"/>
                </a:solidFill>
                <a:latin typeface="Arial" charset="0"/>
              </a:rPr>
              <a:t>S0=neue </a:t>
            </a:r>
            <a:r>
              <a:rPr lang="de-DE" altLang="de-DE" sz="2000" dirty="0">
                <a:solidFill>
                  <a:schemeClr val="bg1"/>
                </a:solidFill>
                <a:latin typeface="Arial" charset="0"/>
              </a:rPr>
              <a:t>FS (GK) </a:t>
            </a:r>
            <a:r>
              <a:rPr lang="de-DE" altLang="de-DE" sz="2000" dirty="0" smtClean="0">
                <a:solidFill>
                  <a:schemeClr val="bg1"/>
                </a:solidFill>
                <a:latin typeface="Arial" charset="0"/>
              </a:rPr>
              <a:t>sind </a:t>
            </a:r>
            <a:r>
              <a:rPr lang="de-DE" altLang="de-DE" sz="2000" dirty="0">
                <a:solidFill>
                  <a:schemeClr val="bg1"/>
                </a:solidFill>
                <a:latin typeface="Arial" charset="0"/>
              </a:rPr>
              <a:t>3-stündig</a:t>
            </a:r>
          </a:p>
        </p:txBody>
      </p:sp>
      <p:sp>
        <p:nvSpPr>
          <p:cNvPr id="389141" name="Rectangle 1045"/>
          <p:cNvSpPr>
            <a:spLocks noChangeArrowheads="1"/>
          </p:cNvSpPr>
          <p:nvPr/>
        </p:nvSpPr>
        <p:spPr bwMode="auto">
          <a:xfrm>
            <a:off x="685800" y="5517232"/>
            <a:ext cx="5715000" cy="769441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lvl="1" algn="ctr">
              <a:buClr>
                <a:srgbClr val="6600FF"/>
              </a:buClr>
              <a:buFont typeface="Wingdings" pitchFamily="2" charset="2"/>
              <a:buNone/>
            </a:pPr>
            <a:r>
              <a:rPr lang="de-DE" altLang="de-DE" sz="2400" b="0" dirty="0" err="1" smtClean="0">
                <a:latin typeface="Arial" charset="0"/>
              </a:rPr>
              <a:t>QPh</a:t>
            </a:r>
            <a:r>
              <a:rPr lang="de-DE" altLang="de-DE" sz="2400" b="0" dirty="0" smtClean="0">
                <a:latin typeface="Arial" charset="0"/>
              </a:rPr>
              <a:t>: </a:t>
            </a:r>
            <a:r>
              <a:rPr lang="de-DE" altLang="de-DE" sz="2400" b="0" dirty="0">
                <a:latin typeface="Arial" charset="0"/>
              </a:rPr>
              <a:t>23-26h(+1h)</a:t>
            </a:r>
            <a:r>
              <a:rPr lang="de-DE" altLang="de-DE" sz="3200" b="0" dirty="0">
                <a:latin typeface="Arial" charset="0"/>
              </a:rPr>
              <a:t/>
            </a:r>
            <a:br>
              <a:rPr lang="de-DE" altLang="de-DE" sz="3200" b="0" dirty="0">
                <a:latin typeface="Arial" charset="0"/>
              </a:rPr>
            </a:br>
            <a:r>
              <a:rPr lang="de-DE" altLang="de-DE" sz="2000" b="0" dirty="0">
                <a:latin typeface="Arial" charset="0"/>
                <a:sym typeface="Wingdings" pitchFamily="2" charset="2"/>
              </a:rPr>
              <a:t>2 LK und 7 GK + </a:t>
            </a:r>
            <a:r>
              <a:rPr lang="de-DE" altLang="de-DE" sz="2000" b="0" dirty="0" smtClean="0">
                <a:latin typeface="Arial" charset="0"/>
                <a:sym typeface="Wingdings" pitchFamily="2" charset="2"/>
              </a:rPr>
              <a:t>(</a:t>
            </a:r>
            <a:r>
              <a:rPr lang="de-DE" altLang="de-DE" sz="2000" b="0" dirty="0">
                <a:latin typeface="Arial" charset="0"/>
                <a:sym typeface="Wingdings" pitchFamily="2" charset="2"/>
              </a:rPr>
              <a:t>8. GK oder VF/PK)</a:t>
            </a:r>
            <a:endParaRPr lang="de-DE" altLang="de-DE" sz="2000" b="0" dirty="0">
              <a:latin typeface="Arial" charset="0"/>
            </a:endParaRPr>
          </a:p>
        </p:txBody>
      </p:sp>
      <p:sp>
        <p:nvSpPr>
          <p:cNvPr id="389142" name="AutoShape 1046"/>
          <p:cNvSpPr>
            <a:spLocks noChangeArrowheads="1"/>
          </p:cNvSpPr>
          <p:nvPr/>
        </p:nvSpPr>
        <p:spPr bwMode="auto">
          <a:xfrm>
            <a:off x="-76200" y="4077072"/>
            <a:ext cx="2438400" cy="1676400"/>
          </a:xfrm>
          <a:prstGeom prst="cloudCallout">
            <a:avLst>
              <a:gd name="adj1" fmla="val 52148"/>
              <a:gd name="adj2" fmla="val 37972"/>
            </a:avLst>
          </a:prstGeom>
          <a:solidFill>
            <a:srgbClr val="FFFFCC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28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89143" name="Text Box 1047"/>
          <p:cNvSpPr txBox="1">
            <a:spLocks noChangeArrowheads="1"/>
          </p:cNvSpPr>
          <p:nvPr/>
        </p:nvSpPr>
        <p:spPr bwMode="auto">
          <a:xfrm>
            <a:off x="76200" y="4509120"/>
            <a:ext cx="2133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800" dirty="0">
                <a:solidFill>
                  <a:schemeClr val="bg1"/>
                </a:solidFill>
                <a:latin typeface="Arial" charset="0"/>
              </a:rPr>
              <a:t>LK = 4h,</a:t>
            </a:r>
            <a:br>
              <a:rPr lang="de-DE" altLang="de-DE" sz="180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800" dirty="0">
                <a:solidFill>
                  <a:schemeClr val="bg1"/>
                </a:solidFill>
                <a:latin typeface="Arial" charset="0"/>
              </a:rPr>
              <a:t>GK = 2h, </a:t>
            </a:r>
            <a:br>
              <a:rPr lang="de-DE" altLang="de-DE" sz="180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800" dirty="0" smtClean="0">
                <a:solidFill>
                  <a:schemeClr val="bg1"/>
                </a:solidFill>
                <a:latin typeface="Arial" charset="0"/>
              </a:rPr>
              <a:t>S0 </a:t>
            </a:r>
            <a:r>
              <a:rPr lang="de-DE" altLang="de-DE" sz="1800" dirty="0">
                <a:solidFill>
                  <a:schemeClr val="bg1"/>
                </a:solidFill>
                <a:latin typeface="Arial" charset="0"/>
              </a:rPr>
              <a:t>= </a:t>
            </a:r>
            <a:r>
              <a:rPr lang="de-DE" altLang="de-DE" sz="1800" dirty="0" smtClean="0">
                <a:solidFill>
                  <a:schemeClr val="bg1"/>
                </a:solidFill>
                <a:latin typeface="Arial" charset="0"/>
              </a:rPr>
              <a:t>3h</a:t>
            </a:r>
            <a:endParaRPr lang="de-DE" altLang="de-DE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89144" name="AutoShape 1048"/>
          <p:cNvSpPr>
            <a:spLocks noChangeArrowheads="1"/>
          </p:cNvSpPr>
          <p:nvPr/>
        </p:nvSpPr>
        <p:spPr bwMode="auto">
          <a:xfrm>
            <a:off x="2590800" y="4495800"/>
            <a:ext cx="3200400" cy="914400"/>
          </a:xfrm>
          <a:prstGeom prst="cloudCallout">
            <a:avLst>
              <a:gd name="adj1" fmla="val 12056"/>
              <a:gd name="adj2" fmla="val -84722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89146" name="Text Box 1050"/>
          <p:cNvSpPr txBox="1">
            <a:spLocks noChangeArrowheads="1"/>
          </p:cNvSpPr>
          <p:nvPr/>
        </p:nvSpPr>
        <p:spPr bwMode="auto">
          <a:xfrm>
            <a:off x="3084513" y="4572000"/>
            <a:ext cx="22082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2000">
                <a:solidFill>
                  <a:schemeClr val="bg1"/>
                </a:solidFill>
                <a:latin typeface="Arial" charset="0"/>
              </a:rPr>
              <a:t>M ist 3-stündig </a:t>
            </a:r>
          </a:p>
          <a:p>
            <a:pPr algn="ctr"/>
            <a:r>
              <a:rPr lang="de-DE" altLang="de-DE" sz="2000">
                <a:solidFill>
                  <a:schemeClr val="bg1"/>
                </a:solidFill>
                <a:latin typeface="Arial" charset="0"/>
              </a:rPr>
              <a:t>+ 2 stündiges VF</a:t>
            </a:r>
          </a:p>
        </p:txBody>
      </p:sp>
      <p:sp>
        <p:nvSpPr>
          <p:cNvPr id="389145" name="AutoShape 1049"/>
          <p:cNvSpPr>
            <a:spLocks noChangeArrowheads="1"/>
          </p:cNvSpPr>
          <p:nvPr/>
        </p:nvSpPr>
        <p:spPr bwMode="auto">
          <a:xfrm>
            <a:off x="2590800" y="4509120"/>
            <a:ext cx="3200400" cy="914400"/>
          </a:xfrm>
          <a:prstGeom prst="cloudCallout">
            <a:avLst>
              <a:gd name="adj1" fmla="val 12056"/>
              <a:gd name="adj2" fmla="val -84722"/>
            </a:avLst>
          </a:prstGeom>
          <a:solidFill>
            <a:srgbClr val="FF6DC4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de-DE" altLang="de-DE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89147" name="Text Box 1051"/>
          <p:cNvSpPr txBox="1">
            <a:spLocks noChangeArrowheads="1"/>
          </p:cNvSpPr>
          <p:nvPr/>
        </p:nvSpPr>
        <p:spPr bwMode="auto">
          <a:xfrm>
            <a:off x="2991027" y="4665330"/>
            <a:ext cx="222849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2000" dirty="0">
                <a:solidFill>
                  <a:schemeClr val="bg1"/>
                </a:solidFill>
                <a:latin typeface="Arial" charset="0"/>
              </a:rPr>
              <a:t>M ist 2-stündig </a:t>
            </a:r>
          </a:p>
          <a:p>
            <a:pPr algn="ctr"/>
            <a:r>
              <a:rPr lang="de-DE" altLang="de-DE" sz="2000" dirty="0">
                <a:solidFill>
                  <a:schemeClr val="bg1"/>
                </a:solidFill>
                <a:latin typeface="Arial" charset="0"/>
              </a:rPr>
              <a:t>+ </a:t>
            </a:r>
            <a:r>
              <a:rPr lang="de-DE" altLang="de-DE" sz="2000" dirty="0" smtClean="0">
                <a:solidFill>
                  <a:schemeClr val="bg1"/>
                </a:solidFill>
                <a:latin typeface="Arial" charset="0"/>
              </a:rPr>
              <a:t>1 </a:t>
            </a:r>
            <a:r>
              <a:rPr lang="de-DE" altLang="de-DE" sz="2000" dirty="0">
                <a:solidFill>
                  <a:schemeClr val="bg1"/>
                </a:solidFill>
                <a:latin typeface="Arial" charset="0"/>
              </a:rPr>
              <a:t>stündiges VF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89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9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9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9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9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9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9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9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9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9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9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9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9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9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9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9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9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9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89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9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9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96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9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9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9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9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10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9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9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3" grpId="0" animBg="1" autoUpdateAnimBg="0"/>
      <p:bldP spid="389124" grpId="0" animBg="1" autoUpdateAnimBg="0"/>
      <p:bldP spid="389125" grpId="0" animBg="1" autoUpdateAnimBg="0"/>
      <p:bldP spid="389126" grpId="0" autoUpdateAnimBg="0"/>
      <p:bldP spid="389127" grpId="0" animBg="1" autoUpdateAnimBg="0"/>
      <p:bldP spid="389128" grpId="0" autoUpdateAnimBg="0"/>
      <p:bldP spid="389129" grpId="0" animBg="1" autoUpdateAnimBg="0"/>
      <p:bldP spid="389130" grpId="0" autoUpdateAnimBg="0"/>
      <p:bldP spid="389133" grpId="0" autoUpdateAnimBg="0"/>
      <p:bldP spid="389134" grpId="0" autoUpdateAnimBg="0"/>
      <p:bldP spid="389136" grpId="0" animBg="1" autoUpdateAnimBg="0"/>
      <p:bldP spid="389137" grpId="0" animBg="1" autoUpdateAnimBg="0"/>
      <p:bldP spid="389138" grpId="0" autoUpdateAnimBg="0"/>
      <p:bldP spid="389139" grpId="0" animBg="1" autoUpdateAnimBg="0"/>
      <p:bldP spid="389140" grpId="0" autoUpdateAnimBg="0"/>
      <p:bldP spid="389141" grpId="0" animBg="1" autoUpdateAnimBg="0"/>
      <p:bldP spid="389142" grpId="0" animBg="1" autoUpdateAnimBg="0"/>
      <p:bldP spid="389143" grpId="0" autoUpdateAnimBg="0"/>
      <p:bldP spid="389144" grpId="0" animBg="1" autoUpdateAnimBg="0"/>
      <p:bldP spid="389146" grpId="0" autoUpdateAnimBg="0"/>
      <p:bldP spid="389145" grpId="0" animBg="1" autoUpdateAnimBg="0"/>
      <p:bldP spid="389147" grpId="0" autoUpdateAnimBg="0"/>
    </p:bldLst>
  </p:timing>
</p:sld>
</file>

<file path=ppt/theme/theme1.xml><?xml version="1.0" encoding="utf-8"?>
<a:theme xmlns:a="http://schemas.openxmlformats.org/drawingml/2006/main" name="Dopplinb">
  <a:themeElements>
    <a:clrScheme name="">
      <a:dk1>
        <a:srgbClr val="474747"/>
      </a:dk1>
      <a:lt1>
        <a:srgbClr val="FFFFFF"/>
      </a:lt1>
      <a:dk2>
        <a:srgbClr val="280049"/>
      </a:dk2>
      <a:lt2>
        <a:srgbClr val="00DFCA"/>
      </a:lt2>
      <a:accent1>
        <a:srgbClr val="DC0081"/>
      </a:accent1>
      <a:accent2>
        <a:srgbClr val="FAFD00"/>
      </a:accent2>
      <a:accent3>
        <a:srgbClr val="ACAAB1"/>
      </a:accent3>
      <a:accent4>
        <a:srgbClr val="DADADA"/>
      </a:accent4>
      <a:accent5>
        <a:srgbClr val="EBAAC1"/>
      </a:accent5>
      <a:accent6>
        <a:srgbClr val="E3E500"/>
      </a:accent6>
      <a:hlink>
        <a:srgbClr val="FE9B03"/>
      </a:hlink>
      <a:folHlink>
        <a:srgbClr val="D989B8"/>
      </a:folHlink>
    </a:clrScheme>
    <a:fontScheme name="Dopplinb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40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40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opplin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pplin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pplinb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pplinb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pplinb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pplinb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pplinb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1847055A35F842A86368724E05D35A" ma:contentTypeVersion="0" ma:contentTypeDescription="Ein neues Dokument erstellen." ma:contentTypeScope="" ma:versionID="e577edce0d52aca0638d1fb3220d303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0627edd4f09c1f414843cf0643fb7b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5863D1-1C6A-4623-988E-F693372F5AC3}"/>
</file>

<file path=customXml/itemProps2.xml><?xml version="1.0" encoding="utf-8"?>
<ds:datastoreItem xmlns:ds="http://schemas.openxmlformats.org/officeDocument/2006/customXml" ds:itemID="{FCD69F41-4C4F-4DB7-AAFD-7BEA8C31328F}"/>
</file>

<file path=customXml/itemProps3.xml><?xml version="1.0" encoding="utf-8"?>
<ds:datastoreItem xmlns:ds="http://schemas.openxmlformats.org/officeDocument/2006/customXml" ds:itemID="{D0EC4A75-35B5-4E1D-9361-ECA3B8BCAA4D}"/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Office\Vorlagen\Leere Präsentation.pot</Template>
  <TotalTime>0</TotalTime>
  <Pages>39</Pages>
  <Words>3164</Words>
  <Application>Microsoft Office PowerPoint</Application>
  <PresentationFormat>Bildschirmpräsentation (4:3)</PresentationFormat>
  <Paragraphs>505</Paragraphs>
  <Slides>33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44" baseType="lpstr">
      <vt:lpstr>Arial</vt:lpstr>
      <vt:lpstr>Arial Black</vt:lpstr>
      <vt:lpstr>Arial Unicode MS</vt:lpstr>
      <vt:lpstr>AvantGarde Bk BT</vt:lpstr>
      <vt:lpstr>Book Antiqua</vt:lpstr>
      <vt:lpstr>Comic Sans MS</vt:lpstr>
      <vt:lpstr>Monotype Sorts</vt:lpstr>
      <vt:lpstr>Times New Roman</vt:lpstr>
      <vt:lpstr>Wingdings</vt:lpstr>
      <vt:lpstr>Dopplinb</vt:lpstr>
      <vt:lpstr>Dokument</vt:lpstr>
      <vt:lpstr>Die Gymnasiale Oberstufe an der EGG</vt:lpstr>
      <vt:lpstr>Aufbau und Dauer der gymnasialen Oberstufe</vt:lpstr>
      <vt:lpstr>Die Struktur der GymO</vt:lpstr>
      <vt:lpstr>Aufgabenfelder und Fächer an der EGG</vt:lpstr>
      <vt:lpstr>Ausgestaltung des erhöhten Wochenstundenrahmens </vt:lpstr>
      <vt:lpstr>Vertiefungskurse</vt:lpstr>
      <vt:lpstr>Projektkurse</vt:lpstr>
      <vt:lpstr>Die Einführungsphase (EF)</vt:lpstr>
      <vt:lpstr>Pflichtbelegungen in der GymO</vt:lpstr>
      <vt:lpstr>Unterrichtsorganisation EF  (auf Basis 60-Minuten-Takt!)</vt:lpstr>
      <vt:lpstr>Schriftlichkeit  in der EF</vt:lpstr>
      <vt:lpstr>Versetzungsordnung von EF zu Q1</vt:lpstr>
      <vt:lpstr>Pflichtbelegungen in der Qph</vt:lpstr>
      <vt:lpstr>Wahlen zur Q1: Pflichtfächer an EGG</vt:lpstr>
      <vt:lpstr>Wahlen zur Q1: Besonderheiten</vt:lpstr>
      <vt:lpstr>Pflichtfächer und Mindestbelegungsdauer</vt:lpstr>
      <vt:lpstr>Schriftlichkeit: Q1 - Q2, 1. Halbjahr </vt:lpstr>
      <vt:lpstr>Schriftlichkeit: Q2, 2. Halbjahr </vt:lpstr>
      <vt:lpstr>Noten und Punkte</vt:lpstr>
      <vt:lpstr>Abiturfächer</vt:lpstr>
      <vt:lpstr>Konsequenzen für die Wahl der Abiturfächer</vt:lpstr>
      <vt:lpstr>Zulassung zum Abitur – Leistungsdefizite (weniger als 5 Punkte)</vt:lpstr>
      <vt:lpstr>Berechnung der Gesamtqualifikation</vt:lpstr>
      <vt:lpstr>Beispiel einer Berechnung Gesamtqualifikation</vt:lpstr>
      <vt:lpstr>Oberstufenprogramm an der EGG - 1</vt:lpstr>
      <vt:lpstr>Oberstufenprogramm an der EGG - 2</vt:lpstr>
      <vt:lpstr>Oberstufenprogramm an der EGG - 3</vt:lpstr>
      <vt:lpstr>Oberstufenprogramm an der EGG - 4</vt:lpstr>
      <vt:lpstr>Das Blockungsraster in der EF</vt:lpstr>
      <vt:lpstr>Das Blockungsraster in der Qph</vt:lpstr>
      <vt:lpstr>Erläuterungen zum Raster Qph</vt:lpstr>
      <vt:lpstr>Organisatorische Vorgaben Qph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Sekundarstufe II</dc:title>
  <dc:creator>AL3</dc:creator>
  <cp:lastModifiedBy>AL3</cp:lastModifiedBy>
  <cp:revision>585</cp:revision>
  <cp:lastPrinted>2020-05-18T07:48:13Z</cp:lastPrinted>
  <dcterms:created xsi:type="dcterms:W3CDTF">1997-12-18T10:38:58Z</dcterms:created>
  <dcterms:modified xsi:type="dcterms:W3CDTF">2020-09-28T12:31:27Z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0x0101000C1847055A35F842A86368724E05D35A</vt:lpwstr>
  </property>
</Properties>
</file>